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6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5" r:id="rId4"/>
    <p:sldMasterId id="2147483691" r:id="rId5"/>
    <p:sldMasterId id="2147483716" r:id="rId6"/>
    <p:sldMasterId id="2147484027" r:id="rId7"/>
    <p:sldMasterId id="2147484112" r:id="rId8"/>
    <p:sldMasterId id="2147484174" r:id="rId9"/>
    <p:sldMasterId id="2147484181" r:id="rId10"/>
  </p:sldMasterIdLst>
  <p:notesMasterIdLst>
    <p:notesMasterId r:id="rId23"/>
  </p:notesMasterIdLst>
  <p:handoutMasterIdLst>
    <p:handoutMasterId r:id="rId24"/>
  </p:handoutMasterIdLst>
  <p:sldIdLst>
    <p:sldId id="2147483210" r:id="rId11"/>
    <p:sldId id="2147483534" r:id="rId12"/>
    <p:sldId id="2147483531" r:id="rId13"/>
    <p:sldId id="2147483527" r:id="rId14"/>
    <p:sldId id="2147483529" r:id="rId15"/>
    <p:sldId id="2147483530" r:id="rId16"/>
    <p:sldId id="2147483321" r:id="rId17"/>
    <p:sldId id="2147483450" r:id="rId18"/>
    <p:sldId id="2147483407" r:id="rId19"/>
    <p:sldId id="2147483499" r:id="rId20"/>
    <p:sldId id="2147483435" r:id="rId21"/>
    <p:sldId id="2147483386" r:id="rId22"/>
  </p:sldIdLst>
  <p:sldSz cx="12192000" cy="6858000"/>
  <p:notesSz cx="6858000" cy="9144000"/>
  <p:defaultTextStyle>
    <a:defPPr>
      <a:defRPr lang="en-US"/>
    </a:defPPr>
    <a:lvl1pPr marL="0" algn="l" defTabSz="586106" rtl="0" eaLnBrk="1" latinLnBrk="0" hangingPunct="1">
      <a:defRPr sz="2308" kern="1200">
        <a:solidFill>
          <a:schemeClr val="tx1"/>
        </a:solidFill>
        <a:latin typeface="+mn-lt"/>
        <a:ea typeface="+mn-ea"/>
        <a:cs typeface="+mn-cs"/>
      </a:defRPr>
    </a:lvl1pPr>
    <a:lvl2pPr marL="586106" algn="l" defTabSz="586106" rtl="0" eaLnBrk="1" latinLnBrk="0" hangingPunct="1">
      <a:defRPr sz="2308" kern="1200">
        <a:solidFill>
          <a:schemeClr val="tx1"/>
        </a:solidFill>
        <a:latin typeface="+mn-lt"/>
        <a:ea typeface="+mn-ea"/>
        <a:cs typeface="+mn-cs"/>
      </a:defRPr>
    </a:lvl2pPr>
    <a:lvl3pPr marL="1172215" algn="l" defTabSz="586106" rtl="0" eaLnBrk="1" latinLnBrk="0" hangingPunct="1">
      <a:defRPr sz="2308" kern="1200">
        <a:solidFill>
          <a:schemeClr val="tx1"/>
        </a:solidFill>
        <a:latin typeface="+mn-lt"/>
        <a:ea typeface="+mn-ea"/>
        <a:cs typeface="+mn-cs"/>
      </a:defRPr>
    </a:lvl3pPr>
    <a:lvl4pPr marL="1758321" algn="l" defTabSz="586106" rtl="0" eaLnBrk="1" latinLnBrk="0" hangingPunct="1">
      <a:defRPr sz="2308" kern="1200">
        <a:solidFill>
          <a:schemeClr val="tx1"/>
        </a:solidFill>
        <a:latin typeface="+mn-lt"/>
        <a:ea typeface="+mn-ea"/>
        <a:cs typeface="+mn-cs"/>
      </a:defRPr>
    </a:lvl4pPr>
    <a:lvl5pPr marL="2344428" algn="l" defTabSz="586106" rtl="0" eaLnBrk="1" latinLnBrk="0" hangingPunct="1">
      <a:defRPr sz="2308" kern="1200">
        <a:solidFill>
          <a:schemeClr val="tx1"/>
        </a:solidFill>
        <a:latin typeface="+mn-lt"/>
        <a:ea typeface="+mn-ea"/>
        <a:cs typeface="+mn-cs"/>
      </a:defRPr>
    </a:lvl5pPr>
    <a:lvl6pPr marL="2930535" algn="l" defTabSz="586106" rtl="0" eaLnBrk="1" latinLnBrk="0" hangingPunct="1">
      <a:defRPr sz="2308" kern="1200">
        <a:solidFill>
          <a:schemeClr val="tx1"/>
        </a:solidFill>
        <a:latin typeface="+mn-lt"/>
        <a:ea typeface="+mn-ea"/>
        <a:cs typeface="+mn-cs"/>
      </a:defRPr>
    </a:lvl6pPr>
    <a:lvl7pPr marL="3516641" algn="l" defTabSz="586106" rtl="0" eaLnBrk="1" latinLnBrk="0" hangingPunct="1">
      <a:defRPr sz="2308" kern="1200">
        <a:solidFill>
          <a:schemeClr val="tx1"/>
        </a:solidFill>
        <a:latin typeface="+mn-lt"/>
        <a:ea typeface="+mn-ea"/>
        <a:cs typeface="+mn-cs"/>
      </a:defRPr>
    </a:lvl7pPr>
    <a:lvl8pPr marL="4102749" algn="l" defTabSz="586106" rtl="0" eaLnBrk="1" latinLnBrk="0" hangingPunct="1">
      <a:defRPr sz="2308" kern="1200">
        <a:solidFill>
          <a:schemeClr val="tx1"/>
        </a:solidFill>
        <a:latin typeface="+mn-lt"/>
        <a:ea typeface="+mn-ea"/>
        <a:cs typeface="+mn-cs"/>
      </a:defRPr>
    </a:lvl8pPr>
    <a:lvl9pPr marL="4688856" algn="l" defTabSz="586106" rtl="0" eaLnBrk="1" latinLnBrk="0" hangingPunct="1">
      <a:defRPr sz="230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AA39CCD-357D-1AF5-8B5C-DB96C362983C}" name="George Wagner" initials="GW" userId="S::george.wagner@liqid.com::9171a32a-436d-4fb7-a961-36006732311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eorge Wagner" initials="GW" lastIdx="20" clrIdx="0">
    <p:extLst>
      <p:ext uri="{19B8F6BF-5375-455C-9EA6-DF929625EA0E}">
        <p15:presenceInfo xmlns:p15="http://schemas.microsoft.com/office/powerpoint/2012/main" userId="George Wagner" providerId="None"/>
      </p:ext>
    </p:extLst>
  </p:cmAuthor>
  <p:cmAuthor id="2" name="George Wagner" initials="GW [2]" lastIdx="1" clrIdx="1">
    <p:extLst>
      <p:ext uri="{19B8F6BF-5375-455C-9EA6-DF929625EA0E}">
        <p15:presenceInfo xmlns:p15="http://schemas.microsoft.com/office/powerpoint/2012/main" userId="S::george.wagner@liqid.com::9171a32a-436d-4fb7-a961-36006732311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94A1"/>
    <a:srgbClr val="404040"/>
    <a:srgbClr val="E77627"/>
    <a:srgbClr val="6066EF"/>
    <a:srgbClr val="01DDFE"/>
    <a:srgbClr val="FFFFFF"/>
    <a:srgbClr val="0497AA"/>
    <a:srgbClr val="000212"/>
    <a:srgbClr val="5D5D5D"/>
    <a:srgbClr val="FFCB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1116" y="31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MLPerf 3.1: LLM – Inference</a:t>
            </a:r>
          </a:p>
          <a:p>
            <a:pPr>
              <a:defRPr/>
            </a:pPr>
            <a:r>
              <a:rPr lang="en-US" sz="1400" b="1"/>
              <a:t>Performance - Ops/Sec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'Sheet2 (2)'!$E$10</c:f>
              <c:strCache>
                <c:ptCount val="1"/>
                <c:pt idx="0">
                  <c:v>MLPerf 3.1: Large Languae Model - Inference</c:v>
                </c:pt>
              </c:strCache>
            </c:strRef>
          </c:tx>
          <c:spPr>
            <a:solidFill>
              <a:srgbClr val="0793A7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5D5D5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93B-C146-9A6B-EABFCCFCB41A}"/>
              </c:ext>
            </c:extLst>
          </c:dPt>
          <c:dLbls>
            <c:dLbl>
              <c:idx val="0"/>
              <c:layout>
                <c:manualLayout>
                  <c:x val="5.1746442432082798E-3"/>
                  <c:y val="9.32475884244372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93B-C146-9A6B-EABFCCFCB41A}"/>
                </c:ext>
              </c:extLst>
            </c:dLbl>
            <c:dLbl>
              <c:idx val="1"/>
              <c:layout>
                <c:manualLayout>
                  <c:x val="2.5873221216040449E-3"/>
                  <c:y val="9.00321543408360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93B-C146-9A6B-EABFCCFCB41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'Sheet2 (2)'!$D$11:$D$12</c:f>
              <c:strCache>
                <c:ptCount val="2"/>
                <c:pt idx="0">
                  <c:v>4x 4-GPU Server (16x L40S)</c:v>
                </c:pt>
                <c:pt idx="1">
                  <c:v>UltraStack (16x L40S)</c:v>
                </c:pt>
              </c:strCache>
            </c:strRef>
          </c:cat>
          <c:val>
            <c:numRef>
              <c:f>'Sheet2 (2)'!$E$11:$E$12</c:f>
              <c:numCache>
                <c:formatCode>General</c:formatCode>
                <c:ptCount val="2"/>
                <c:pt idx="0">
                  <c:v>74</c:v>
                </c:pt>
                <c:pt idx="1">
                  <c:v>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93B-C146-9A6B-EABFCCFCB4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65890560"/>
        <c:axId val="1565892288"/>
      </c:barChart>
      <c:catAx>
        <c:axId val="1565890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65892288"/>
        <c:crosses val="autoZero"/>
        <c:auto val="1"/>
        <c:lblAlgn val="ctr"/>
        <c:lblOffset val="100"/>
        <c:noMultiLvlLbl val="0"/>
      </c:catAx>
      <c:valAx>
        <c:axId val="1565892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65890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NVIDIA A100 SXM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RESNET 50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22008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4C-494C-B0E2-650AAE12300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Liqid A100 PCIe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2208-C949-B450-671F48C95902}"/>
              </c:ext>
            </c:extLst>
          </c:dPt>
          <c:dLbls>
            <c:dLbl>
              <c:idx val="0"/>
              <c:layout>
                <c:manualLayout>
                  <c:x val="0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208-C949-B450-671F48C95902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RESNET 50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34356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5DD-42BE-922E-1711D85F216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280673248"/>
        <c:axId val="280669920"/>
      </c:barChart>
      <c:catAx>
        <c:axId val="28067324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80669920"/>
        <c:crosses val="autoZero"/>
        <c:auto val="1"/>
        <c:lblAlgn val="ctr"/>
        <c:lblOffset val="100"/>
        <c:noMultiLvlLbl val="0"/>
      </c:catAx>
      <c:valAx>
        <c:axId val="2806699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06732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A8E794F-AB62-4FCC-98E6-93072315C6D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EDE86D-92DE-4964-A98F-62FA0A138CC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473B85-7723-4474-9BFA-648C94735C6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FE1C76-9545-40A4-B1B1-E495A78D0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5851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A952AB-22B8-244C-A826-39CF3CAC5F91}" type="datetimeFigureOut">
              <a:rPr lang="en-US" smtClean="0"/>
              <a:t>1/31/2025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98CC57-443F-0143-A333-511E41AF5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475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64" algn="l" defTabSz="9143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26" algn="l" defTabSz="9143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90" algn="l" defTabSz="9143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54" algn="l" defTabSz="9143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18" algn="l" defTabSz="9143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80" algn="l" defTabSz="9143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44" algn="l" defTabSz="9143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08" algn="l" defTabSz="9143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98CC57-443F-0143-A333-511E41AF5E5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048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86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98CC57-443F-0143-A333-511E41AF5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861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960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86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98CC57-443F-0143-A333-511E41AF5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861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7922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86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98CC57-443F-0143-A333-511E41AF5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861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43570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98CC57-443F-0143-A333-511E41AF5E5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6593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98CC57-443F-0143-A333-511E41AF5E5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0831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98CC57-443F-0143-A333-511E41AF5E5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94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6CCE2C-56D8-445D-95A6-87856F858D5C}"/>
              </a:ext>
            </a:extLst>
          </p:cNvPr>
          <p:cNvSpPr/>
          <p:nvPr userDrawn="1"/>
        </p:nvSpPr>
        <p:spPr>
          <a:xfrm>
            <a:off x="281796" y="6576921"/>
            <a:ext cx="11628408" cy="1685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EB7333-E2DD-4395-89D6-11F75A860D1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0075" y="457200"/>
            <a:ext cx="6505575" cy="1504950"/>
          </a:xfrm>
        </p:spPr>
        <p:txBody>
          <a:bodyPr anchor="ctr">
            <a:normAutofit/>
          </a:bodyPr>
          <a:lstStyle>
            <a:lvl1pPr marL="0" indent="0">
              <a:buNone/>
              <a:defRPr sz="4800">
                <a:latin typeface="+mj-lt"/>
              </a:defRPr>
            </a:lvl1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15000-0EEB-4944-BDCC-D748F962CC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076" y="2047875"/>
            <a:ext cx="5905500" cy="81915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latin typeface="+mn-lt"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B3CFCA-6D2E-4FC6-A0C8-ED1F5783DD6A}"/>
              </a:ext>
            </a:extLst>
          </p:cNvPr>
          <p:cNvSpPr/>
          <p:nvPr userDrawn="1"/>
        </p:nvSpPr>
        <p:spPr>
          <a:xfrm>
            <a:off x="9664460" y="6124572"/>
            <a:ext cx="2245744" cy="514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Chart, surface chart&#10;&#10;Description automatically generated">
            <a:extLst>
              <a:ext uri="{FF2B5EF4-FFF2-40B4-BE49-F238E27FC236}">
                <a16:creationId xmlns:a16="http://schemas.microsoft.com/office/drawing/2014/main" id="{A25D8B43-EB6B-4244-948F-AB90B1BBD8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372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490488-FB27-4887-8FFA-4E8FC8E25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193" y="435318"/>
            <a:ext cx="10736554" cy="538958"/>
          </a:xfrm>
        </p:spPr>
        <p:txBody>
          <a:bodyPr/>
          <a:lstStyle>
            <a:lvl1pPr>
              <a:defRPr>
                <a:latin typeface="Tw Cen MT" panose="020B06020201040206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72614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4A1DC2D-D797-4540-B46D-CC795E8E6E3D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48193" y="1962151"/>
            <a:ext cx="5364479" cy="41237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-228600">
              <a:buClr>
                <a:srgbClr val="A3D3D0"/>
              </a:buClr>
              <a:defRPr sz="2000"/>
            </a:lvl2pPr>
            <a:lvl3pPr marL="914400" indent="-228600">
              <a:buClr>
                <a:srgbClr val="A3D3D0"/>
              </a:buClr>
              <a:defRPr sz="1800"/>
            </a:lvl3pPr>
            <a:lvl4pPr marL="1371600" indent="-228600">
              <a:buClr>
                <a:srgbClr val="A3D3D0"/>
              </a:buClr>
              <a:defRPr sz="1800"/>
            </a:lvl4pPr>
            <a:lvl5pPr marL="1828800" indent="-228600">
              <a:buClr>
                <a:srgbClr val="A3D3D0"/>
              </a:buClr>
              <a:defRPr sz="1800">
                <a:latin typeface="Tw Cen MT" panose="020B06020201040206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6490488-FB27-4887-8FFA-4E8FC8E25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193" y="435318"/>
            <a:ext cx="10736554" cy="538958"/>
          </a:xfrm>
        </p:spPr>
        <p:txBody>
          <a:bodyPr/>
          <a:lstStyle>
            <a:lvl1pPr>
              <a:defRPr>
                <a:latin typeface="Tw Cen MT" panose="020B06020201040206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61AD46FA-EE14-4E5B-828C-D3B546E474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67611" y="1962151"/>
            <a:ext cx="5834809" cy="41237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3D3D0"/>
              </a:buClr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3D3D0"/>
              </a:buClr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3D3D0"/>
              </a:buClr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3D3D0"/>
              </a:buClr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AFCE01B-58BF-4254-A78B-B20F3C5D60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193" y="1244599"/>
            <a:ext cx="5364479" cy="59689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8F7CCBDB-813C-4888-AD95-E667BA193B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67610" y="1244599"/>
            <a:ext cx="5834809" cy="59689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994852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372591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A49E1-F1D3-4EF5-ADE4-1193B6C7A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E96004-8D68-4C0D-84C9-988B1C10DE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595887"/>
            <a:ext cx="5157787" cy="56071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473333-34A8-4240-B34F-C618EB8910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268747"/>
            <a:ext cx="5157787" cy="39209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29C915-EAC1-47B9-A8DB-BD5AF6E802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595887"/>
            <a:ext cx="5183188" cy="56071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5CE657-8CB0-4544-A1A1-211FB4EC61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268747"/>
            <a:ext cx="5183188" cy="39209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18837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BCB8A-3B69-4FDD-9953-EE8ABFD4A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CDB6E0-5257-4DDA-A4FB-73B7916D01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95887"/>
            <a:ext cx="5181600" cy="45810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AB0828-FDAD-4946-9CAC-85CDE3C498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95887"/>
            <a:ext cx="5181600" cy="45810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45962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26829-A426-4B3B-9503-948465CAD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819190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35675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>
            <a:extLst>
              <a:ext uri="{FF2B5EF4-FFF2-40B4-BE49-F238E27FC236}">
                <a16:creationId xmlns:a16="http://schemas.microsoft.com/office/drawing/2014/main" id="{BFC4357F-96D5-464B-9B75-8A4B417BA8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2" y="0"/>
            <a:ext cx="12374872" cy="696086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EB7333-E2DD-4395-89D6-11F75A860D1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0075" y="457200"/>
            <a:ext cx="6505575" cy="1504950"/>
          </a:xfrm>
        </p:spPr>
        <p:txBody>
          <a:bodyPr anchor="ctr">
            <a:normAutofit/>
          </a:bodyPr>
          <a:lstStyle>
            <a:lvl1pPr marL="0" indent="0">
              <a:buNone/>
              <a:defRPr sz="4800">
                <a:latin typeface="+mj-lt"/>
              </a:defRPr>
            </a:lvl1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15000-0EEB-4944-BDCC-D748F962CC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076" y="2047875"/>
            <a:ext cx="5905500" cy="81915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latin typeface="+mn-lt"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8D3ABA1-C6DA-472D-B32F-D9A2226CF1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96398" y="5629275"/>
            <a:ext cx="2895600" cy="100965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Speaker</a:t>
            </a:r>
          </a:p>
        </p:txBody>
      </p:sp>
    </p:spTree>
    <p:extLst>
      <p:ext uri="{BB962C8B-B14F-4D97-AF65-F5344CB8AC3E}">
        <p14:creationId xmlns:p14="http://schemas.microsoft.com/office/powerpoint/2010/main" val="1751885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32287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28C90-8F2B-4519-9E4E-A518507E6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913082-DF2A-482B-A1E6-6A9D095138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B170AF-A585-4406-B9E7-AC25A73E8C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E8CE46-884F-4E99-BE89-47B1ECE0C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C654C2-15C4-4888-9C86-27617FB842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0392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44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4514"/>
            <a:ext cx="10515600" cy="457245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  <a:latin typeface="+mn-lt"/>
              </a:defRPr>
            </a:lvl3pPr>
            <a:lvl4pPr>
              <a:defRPr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98948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74DBF-F7DD-4A31-891E-1B1D2837E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D914F6-6AEB-49CA-92CA-65B1193D0C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652371-1AA7-4F8E-9AE6-2E1FBD22D5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81791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949706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4763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1/31/2025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782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1/31/2025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9D77FD-1566-4F83-B543-555A57FF46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86FC92-9ACB-435C-910E-E9518FBD6BA6}"/>
              </a:ext>
            </a:extLst>
          </p:cNvPr>
          <p:cNvSpPr txBox="1"/>
          <p:nvPr userDrawn="1"/>
        </p:nvSpPr>
        <p:spPr>
          <a:xfrm>
            <a:off x="0" y="1095154"/>
            <a:ext cx="5190836" cy="1446028"/>
          </a:xfrm>
          <a:prstGeom prst="rect">
            <a:avLst/>
          </a:prstGeom>
          <a:solidFill>
            <a:srgbClr val="161616"/>
          </a:solidFill>
        </p:spPr>
        <p:txBody>
          <a:bodyPr wrap="square" lIns="274320" rIns="457200" rtlCol="0" anchor="ctr" anchorCtr="0">
            <a:normAutofit/>
          </a:bodyPr>
          <a:lstStyle/>
          <a:p>
            <a:pPr algn="r"/>
            <a:endParaRPr lang="en-US" sz="3600">
              <a:solidFill>
                <a:srgbClr val="0AD8FD"/>
              </a:solidFill>
              <a:latin typeface="+mj-lt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C21068E-060E-4CBF-BA5D-9909FFD67D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0838" y="1320800"/>
            <a:ext cx="4692650" cy="979488"/>
          </a:xfrm>
        </p:spPr>
        <p:txBody>
          <a:bodyPr anchor="ctr">
            <a:noAutofit/>
          </a:bodyPr>
          <a:lstStyle>
            <a:lvl1pPr marL="0" indent="0" algn="ctr">
              <a:buNone/>
              <a:defRPr sz="4800">
                <a:solidFill>
                  <a:srgbClr val="00DEFD"/>
                </a:solidFill>
              </a:defRPr>
            </a:lvl1pPr>
            <a:lvl2pPr marL="342886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00930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831273" y="467958"/>
            <a:ext cx="10529455" cy="470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50941" rIns="0" bIns="50941" numCol="1" anchor="b" anchorCtr="0" compatLnSpc="1">
            <a:prstTxWarp prst="textNoShape">
              <a:avLst/>
            </a:prstTxWarp>
            <a:noAutofit/>
          </a:bodyPr>
          <a:lstStyle>
            <a:lvl1pPr>
              <a:defRPr lang="en-US" sz="2206" dirty="0"/>
            </a:lvl1pPr>
          </a:lstStyle>
          <a:p>
            <a:pPr lvl="0"/>
            <a:r>
              <a:rPr lang="en-US"/>
              <a:t>Headline: Enter your headline here</a:t>
            </a:r>
          </a:p>
        </p:txBody>
      </p:sp>
      <p:sp>
        <p:nvSpPr>
          <p:cNvPr id="12" name="SUBTITLE"/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831273" y="1145690"/>
            <a:ext cx="10529455" cy="336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100584" bIns="18288" anchor="t" anchorCtr="0">
            <a:noAutofit/>
          </a:bodyPr>
          <a:lstStyle>
            <a:lvl1pPr marL="0" indent="0" algn="l" rtl="0" fontAlgn="base">
              <a:spcBef>
                <a:spcPct val="0"/>
              </a:spcBef>
              <a:spcAft>
                <a:spcPct val="0"/>
              </a:spcAft>
              <a:buNone/>
              <a:defRPr lang="en-US" sz="1235" b="1" kern="1200" dirty="0" smtClean="0">
                <a:solidFill>
                  <a:schemeClr val="tx1"/>
                </a:solidFill>
                <a:latin typeface="+mn-lt"/>
                <a:ea typeface="+mn-ea"/>
                <a:cs typeface="Arial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buNone/>
              <a:defRPr lang="en-US" sz="1412" b="1" kern="120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buNone/>
              <a:defRPr lang="en-US" sz="1412" b="1" kern="120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buNone/>
              <a:defRPr lang="en-US" sz="1412" b="1" kern="120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buNone/>
              <a:defRPr lang="en-US" sz="1412" b="1" kern="1200" dirty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</a:lstStyle>
          <a:p>
            <a:pPr lvl="0"/>
            <a:r>
              <a:rPr lang="en-US"/>
              <a:t>Sub-Header: Enter your optional sub-heading here</a:t>
            </a:r>
          </a:p>
        </p:txBody>
      </p:sp>
      <p:sp>
        <p:nvSpPr>
          <p:cNvPr id="17" name="SECTIONHEADER"/>
          <p:cNvSpPr>
            <a:spLocks noGrp="1"/>
          </p:cNvSpPr>
          <p:nvPr>
            <p:ph type="body" sz="quarter" idx="18" hasCustomPrompt="1"/>
            <p:custDataLst>
              <p:tags r:id="rId3"/>
            </p:custDataLst>
          </p:nvPr>
        </p:nvSpPr>
        <p:spPr>
          <a:xfrm>
            <a:off x="6096000" y="943984"/>
            <a:ext cx="5264727" cy="153296"/>
          </a:xfrm>
          <a:prstGeom prst="rect">
            <a:avLst/>
          </a:prstGeom>
        </p:spPr>
        <p:txBody>
          <a:bodyPr wrap="none" lIns="0" tIns="36576" rIns="0" bIns="0"/>
          <a:lstStyle>
            <a:lvl1pPr algn="r">
              <a:buNone/>
              <a:defRPr sz="706" b="1">
                <a:solidFill>
                  <a:srgbClr val="00395C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/>
              <a:t>Section Header (used to create Tab Pages and Table of Contents)</a:t>
            </a:r>
          </a:p>
        </p:txBody>
      </p:sp>
      <p:sp>
        <p:nvSpPr>
          <p:cNvPr id="9" name="PAGENUMBER"/>
          <p:cNvSpPr>
            <a:spLocks noGrp="1"/>
          </p:cNvSpPr>
          <p:nvPr>
            <p:ph type="body" sz="quarter" idx="23" hasCustomPrompt="1"/>
            <p:custDataLst>
              <p:tags r:id="rId4"/>
            </p:custDataLst>
          </p:nvPr>
        </p:nvSpPr>
        <p:spPr>
          <a:xfrm>
            <a:off x="4677294" y="6357769"/>
            <a:ext cx="2848495" cy="36307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9"/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5" name="CONTENT_BODY"/>
          <p:cNvSpPr>
            <a:spLocks noGrp="1"/>
          </p:cNvSpPr>
          <p:nvPr>
            <p:ph sz="quarter" idx="19" hasCustomPrompt="1"/>
            <p:custDataLst>
              <p:tags r:id="rId5"/>
            </p:custDataLst>
          </p:nvPr>
        </p:nvSpPr>
        <p:spPr>
          <a:xfrm>
            <a:off x="831273" y="1476487"/>
            <a:ext cx="10529455" cy="4437529"/>
          </a:xfrm>
          <a:prstGeom prst="rect">
            <a:avLst/>
          </a:prstGeom>
        </p:spPr>
        <p:txBody>
          <a:bodyPr lIns="0" rIns="18288"/>
          <a:lstStyle/>
          <a:p>
            <a:pPr lvl="0"/>
            <a:r>
              <a:rPr lang="en-US"/>
              <a:t>Enter your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FOOTNOTE"/>
          <p:cNvSpPr>
            <a:spLocks noGrp="1"/>
          </p:cNvSpPr>
          <p:nvPr>
            <p:ph type="body" sz="quarter" idx="25" hasCustomPrompt="1"/>
            <p:custDataLst>
              <p:tags r:id="rId6"/>
            </p:custDataLst>
          </p:nvPr>
        </p:nvSpPr>
        <p:spPr>
          <a:xfrm>
            <a:off x="831273" y="5713172"/>
            <a:ext cx="10529455" cy="467096"/>
          </a:xfrm>
          <a:prstGeom prst="rect">
            <a:avLst/>
          </a:prstGeom>
        </p:spPr>
        <p:txBody>
          <a:bodyPr lIns="0" tIns="18288" rIns="18288" bIns="18288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706" i="1">
                <a:solidFill>
                  <a:schemeClr val="tx1"/>
                </a:solidFill>
              </a:defRPr>
            </a:lvl1pPr>
            <a:lvl2pPr marL="0" indent="152689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+mj-lt"/>
              <a:buAutoNum type="arabicPeriod"/>
              <a:defRPr sz="706" i="1">
                <a:solidFill>
                  <a:schemeClr val="tx1"/>
                </a:solidFill>
              </a:defRPr>
            </a:lvl2pPr>
            <a:lvl3pPr marL="403433" indent="-201717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90000"/>
              <a:buFont typeface="+mj-lt"/>
              <a:buAutoNum type="alphaLcParenR"/>
              <a:defRPr sz="706" i="1">
                <a:solidFill>
                  <a:schemeClr val="tx1"/>
                </a:solidFill>
              </a:defRPr>
            </a:lvl3pPr>
            <a:lvl4pPr marL="606551" indent="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+mj-lt"/>
              <a:buNone/>
              <a:defRPr sz="706">
                <a:solidFill>
                  <a:schemeClr val="tx1"/>
                </a:solidFill>
              </a:defRPr>
            </a:lvl4pPr>
            <a:lvl5pPr marL="1109442" indent="-302575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+mj-lt"/>
              <a:buAutoNum type="alphaLcPeriod"/>
              <a:defRPr sz="706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________________________</a:t>
            </a:r>
          </a:p>
          <a:p>
            <a:pPr lvl="0"/>
            <a:r>
              <a:rPr lang="en-US"/>
              <a:t>Source:</a:t>
            </a:r>
          </a:p>
          <a:p>
            <a:pPr lvl="1"/>
            <a:r>
              <a:rPr lang="en-US"/>
              <a:t>Footnotes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759031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44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574658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60043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A49E1-F1D3-4EF5-ADE4-1193B6C7A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E96004-8D68-4C0D-84C9-988B1C10DE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595887"/>
            <a:ext cx="5157787" cy="56071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473333-34A8-4240-B34F-C618EB8910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268747"/>
            <a:ext cx="5157787" cy="39209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29C915-EAC1-47B9-A8DB-BD5AF6E802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595887"/>
            <a:ext cx="5183188" cy="56071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5CE657-8CB0-4544-A1A1-211FB4EC61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268747"/>
            <a:ext cx="5183188" cy="39209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30726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BCB8A-3B69-4FDD-9953-EE8ABFD4A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CDB6E0-5257-4DDA-A4FB-73B7916D01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95887"/>
            <a:ext cx="5181600" cy="45810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AB0828-FDAD-4946-9CAC-85CDE3C498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95887"/>
            <a:ext cx="5181600" cy="45810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7606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28C90-8F2B-4519-9E4E-A518507E6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913082-DF2A-482B-A1E6-6A9D095138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595887"/>
            <a:ext cx="5157787" cy="47445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B170AF-A585-4406-B9E7-AC25A73E8C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234242"/>
            <a:ext cx="5157787" cy="39554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E8CE46-884F-4E99-BE89-47B1ECE0C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595887"/>
            <a:ext cx="5183188" cy="47445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C654C2-15C4-4888-9C86-27617FB842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234242"/>
            <a:ext cx="5183188" cy="39554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42502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26829-A426-4B3B-9503-948465CAD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127100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19910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6CCE2C-56D8-445D-95A6-87856F858D5C}"/>
              </a:ext>
            </a:extLst>
          </p:cNvPr>
          <p:cNvSpPr/>
          <p:nvPr userDrawn="1"/>
        </p:nvSpPr>
        <p:spPr>
          <a:xfrm>
            <a:off x="281796" y="6576921"/>
            <a:ext cx="11628408" cy="1685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EB7333-E2DD-4395-89D6-11F75A860D1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0075" y="457200"/>
            <a:ext cx="6505575" cy="1504950"/>
          </a:xfrm>
        </p:spPr>
        <p:txBody>
          <a:bodyPr anchor="ctr">
            <a:normAutofit/>
          </a:bodyPr>
          <a:lstStyle>
            <a:lvl1pPr marL="0" indent="0">
              <a:buNone/>
              <a:defRPr sz="4800">
                <a:latin typeface="+mj-lt"/>
              </a:defRPr>
            </a:lvl1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15000-0EEB-4944-BDCC-D748F962CC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076" y="2047875"/>
            <a:ext cx="5905500" cy="81915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latin typeface="+mn-lt"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B3CFCA-6D2E-4FC6-A0C8-ED1F5783DD6A}"/>
              </a:ext>
            </a:extLst>
          </p:cNvPr>
          <p:cNvSpPr/>
          <p:nvPr userDrawn="1"/>
        </p:nvSpPr>
        <p:spPr>
          <a:xfrm>
            <a:off x="9664460" y="6124572"/>
            <a:ext cx="2245744" cy="514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Chart, surface chart&#10;&#10;Description automatically generated">
            <a:extLst>
              <a:ext uri="{FF2B5EF4-FFF2-40B4-BE49-F238E27FC236}">
                <a16:creationId xmlns:a16="http://schemas.microsoft.com/office/drawing/2014/main" id="{A25D8B43-EB6B-4244-948F-AB90B1BBD8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3146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44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4514"/>
            <a:ext cx="10515600" cy="457245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228871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28C90-8F2B-4519-9E4E-A518507E6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913082-DF2A-482B-A1E6-6A9D095138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595887"/>
            <a:ext cx="5157787" cy="47445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B170AF-A585-4406-B9E7-AC25A73E8C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234242"/>
            <a:ext cx="5157787" cy="39554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E8CE46-884F-4E99-BE89-47B1ECE0C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595887"/>
            <a:ext cx="5183188" cy="47445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C654C2-15C4-4888-9C86-27617FB842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234242"/>
            <a:ext cx="5183188" cy="39554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67346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74DBF-F7DD-4A31-891E-1B1D2837E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D914F6-6AEB-49CA-92CA-65B1193D0C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95888"/>
            <a:ext cx="5181600" cy="45810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652371-1AA7-4F8E-9AE6-2E1FBD22D5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95888"/>
            <a:ext cx="5181600" cy="45810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18648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44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357584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75040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1/31/2025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9D77FD-1566-4F83-B543-555A57FF46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86FC92-9ACB-435C-910E-E9518FBD6BA6}"/>
              </a:ext>
            </a:extLst>
          </p:cNvPr>
          <p:cNvSpPr txBox="1"/>
          <p:nvPr userDrawn="1"/>
        </p:nvSpPr>
        <p:spPr>
          <a:xfrm>
            <a:off x="0" y="1095154"/>
            <a:ext cx="5190836" cy="1446028"/>
          </a:xfrm>
          <a:prstGeom prst="rect">
            <a:avLst/>
          </a:prstGeom>
          <a:solidFill>
            <a:srgbClr val="161616"/>
          </a:solidFill>
        </p:spPr>
        <p:txBody>
          <a:bodyPr wrap="square" lIns="274320" rIns="457200" rtlCol="0" anchor="ctr" anchorCtr="0">
            <a:normAutofit/>
          </a:bodyPr>
          <a:lstStyle/>
          <a:p>
            <a:pPr algn="r"/>
            <a:endParaRPr lang="en-US" sz="3600">
              <a:solidFill>
                <a:srgbClr val="0AD8FD"/>
              </a:solidFill>
              <a:latin typeface="+mj-lt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C21068E-060E-4CBF-BA5D-9909FFD67D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0838" y="1320800"/>
            <a:ext cx="4692650" cy="979488"/>
          </a:xfrm>
        </p:spPr>
        <p:txBody>
          <a:bodyPr anchor="ctr">
            <a:noAutofit/>
          </a:bodyPr>
          <a:lstStyle>
            <a:lvl1pPr marL="0" indent="0" algn="ctr">
              <a:buNone/>
              <a:defRPr sz="4800">
                <a:solidFill>
                  <a:srgbClr val="00DEFD"/>
                </a:solidFill>
              </a:defRPr>
            </a:lvl1pPr>
            <a:lvl2pPr marL="342886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3697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16EC3-81E3-8E38-D5B5-DD54CA402D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4EC4DB-B996-4E2C-F5F2-1FD2C57816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613851-D0E2-6FDC-6FF9-229B3F7AF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B7CCC-E590-D54F-80F6-DB17858F2117}" type="datetimeFigureOut">
              <a:rPr lang="en-US" smtClean="0"/>
              <a:t>1/31/2025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DDB08-2365-2889-0E66-4740A7368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142B6A-F47F-588A-DB2F-160A0A083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3954F-C8D2-9942-A303-1362860E1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12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74DBF-F7DD-4A31-891E-1B1D2837E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D914F6-6AEB-49CA-92CA-65B1193D0C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95888"/>
            <a:ext cx="5181600" cy="45810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652371-1AA7-4F8E-9AE6-2E1FBD22D5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95888"/>
            <a:ext cx="5181600" cy="45810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269413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26829-A426-4B3B-9503-948465CAD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475660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34039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A49E1-F1D3-4EF5-ADE4-1193B6C7A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E96004-8D68-4C0D-84C9-988B1C10DE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473333-34A8-4240-B34F-C618EB8910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29C915-EAC1-47B9-A8DB-BD5AF6E802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5CE657-8CB0-4544-A1A1-211FB4EC61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41916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BCB8A-3B69-4FDD-9953-EE8ABFD4A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CDB6E0-5257-4DDA-A4FB-73B7916D01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AB0828-FDAD-4946-9CAC-85CDE3C498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91013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26829-A426-4B3B-9503-948465CAD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76781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55709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86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DFD029-FB74-4578-B929-F66AA97659CA}" type="datetimeFigureOut">
              <a:rPr kumimoji="0" lang="en-US" sz="230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861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1/31/2025</a:t>
            </a:fld>
            <a:endParaRPr kumimoji="0" sz="230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586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0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586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4DD1E-5D91-48A3-AD6D-45FBA980D106}" type="slidenum">
              <a:rPr kumimoji="0" sz="230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861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230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9D77FD-1566-4F83-B543-555A57FF46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86FC92-9ACB-435C-910E-E9518FBD6BA6}"/>
              </a:ext>
            </a:extLst>
          </p:cNvPr>
          <p:cNvSpPr txBox="1"/>
          <p:nvPr userDrawn="1"/>
        </p:nvSpPr>
        <p:spPr>
          <a:xfrm>
            <a:off x="0" y="1095154"/>
            <a:ext cx="5190836" cy="1446028"/>
          </a:xfrm>
          <a:prstGeom prst="rect">
            <a:avLst/>
          </a:prstGeom>
          <a:solidFill>
            <a:srgbClr val="161616"/>
          </a:solidFill>
        </p:spPr>
        <p:txBody>
          <a:bodyPr wrap="square" lIns="274320" rIns="457200" rtlCol="0" anchor="ctr" anchorCtr="0">
            <a:normAutofit/>
          </a:bodyPr>
          <a:lstStyle/>
          <a:p>
            <a:pPr marL="0" marR="0" lvl="0" indent="0" algn="r" defTabSz="586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AD8FD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C21068E-060E-4CBF-BA5D-9909FFD67D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0838" y="1320800"/>
            <a:ext cx="4692650" cy="979488"/>
          </a:xfrm>
        </p:spPr>
        <p:txBody>
          <a:bodyPr anchor="ctr">
            <a:noAutofit/>
          </a:bodyPr>
          <a:lstStyle>
            <a:lvl1pPr marL="0" indent="0" algn="ctr">
              <a:buNone/>
              <a:defRPr sz="4800">
                <a:solidFill>
                  <a:srgbClr val="00DEFD"/>
                </a:solidFill>
              </a:defRPr>
            </a:lvl1pPr>
            <a:lvl2pPr marL="342886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50683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395074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A49E1-F1D3-4EF5-ADE4-1193B6C7A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E96004-8D68-4C0D-84C9-988B1C10DE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595887"/>
            <a:ext cx="5157787" cy="56071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473333-34A8-4240-B34F-C618EB8910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268747"/>
            <a:ext cx="5157787" cy="39209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29C915-EAC1-47B9-A8DB-BD5AF6E802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595887"/>
            <a:ext cx="5183188" cy="56071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5CE657-8CB0-4544-A1A1-211FB4EC61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268747"/>
            <a:ext cx="5183188" cy="39209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48626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BCB8A-3B69-4FDD-9953-EE8ABFD4A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CDB6E0-5257-4DDA-A4FB-73B7916D01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95887"/>
            <a:ext cx="5181600" cy="45810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AB0828-FDAD-4946-9CAC-85CDE3C498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95887"/>
            <a:ext cx="5181600" cy="45810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7787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44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877809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26829-A426-4B3B-9503-948465CAD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191077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534573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1/31/2025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9D77FD-1566-4F83-B543-555A57FF46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86FC92-9ACB-435C-910E-E9518FBD6BA6}"/>
              </a:ext>
            </a:extLst>
          </p:cNvPr>
          <p:cNvSpPr txBox="1"/>
          <p:nvPr userDrawn="1"/>
        </p:nvSpPr>
        <p:spPr>
          <a:xfrm>
            <a:off x="0" y="1095154"/>
            <a:ext cx="5190836" cy="1446028"/>
          </a:xfrm>
          <a:prstGeom prst="rect">
            <a:avLst/>
          </a:prstGeom>
          <a:solidFill>
            <a:srgbClr val="161616"/>
          </a:solidFill>
        </p:spPr>
        <p:txBody>
          <a:bodyPr wrap="square" lIns="274320" rIns="457200" rtlCol="0" anchor="ctr" anchorCtr="0">
            <a:normAutofit/>
          </a:bodyPr>
          <a:lstStyle/>
          <a:p>
            <a:pPr algn="r"/>
            <a:endParaRPr lang="en-US" sz="3600">
              <a:solidFill>
                <a:srgbClr val="0AD8FD"/>
              </a:solidFill>
              <a:latin typeface="+mj-lt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C21068E-060E-4CBF-BA5D-9909FFD67D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0838" y="1320800"/>
            <a:ext cx="4692650" cy="979488"/>
          </a:xfrm>
        </p:spPr>
        <p:txBody>
          <a:bodyPr anchor="ctr">
            <a:noAutofit/>
          </a:bodyPr>
          <a:lstStyle>
            <a:lvl1pPr marL="0" indent="0" algn="ctr">
              <a:buNone/>
              <a:defRPr sz="4800">
                <a:solidFill>
                  <a:srgbClr val="00DEFD"/>
                </a:solidFill>
              </a:defRPr>
            </a:lvl1pPr>
            <a:lvl2pPr marL="342886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86677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12725"/>
            <a:ext cx="9501554" cy="9144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22166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04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1/31/2025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9D77FD-1566-4F83-B543-555A57FF46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86FC92-9ACB-435C-910E-E9518FBD6BA6}"/>
              </a:ext>
            </a:extLst>
          </p:cNvPr>
          <p:cNvSpPr txBox="1"/>
          <p:nvPr userDrawn="1"/>
        </p:nvSpPr>
        <p:spPr>
          <a:xfrm>
            <a:off x="0" y="1095154"/>
            <a:ext cx="5190836" cy="1446028"/>
          </a:xfrm>
          <a:prstGeom prst="rect">
            <a:avLst/>
          </a:prstGeom>
          <a:solidFill>
            <a:srgbClr val="161616"/>
          </a:solidFill>
        </p:spPr>
        <p:txBody>
          <a:bodyPr wrap="square" lIns="274320" rIns="457200" rtlCol="0" anchor="ctr" anchorCtr="0">
            <a:normAutofit/>
          </a:bodyPr>
          <a:lstStyle/>
          <a:p>
            <a:pPr algn="r"/>
            <a:endParaRPr lang="en-US" sz="3600">
              <a:solidFill>
                <a:srgbClr val="0AD8FD"/>
              </a:solidFill>
              <a:latin typeface="+mj-lt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C21068E-060E-4CBF-BA5D-9909FFD67D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0838" y="1320800"/>
            <a:ext cx="4692650" cy="979488"/>
          </a:xfrm>
        </p:spPr>
        <p:txBody>
          <a:bodyPr anchor="ctr">
            <a:noAutofit/>
          </a:bodyPr>
          <a:lstStyle>
            <a:lvl1pPr marL="0" indent="0" algn="ctr">
              <a:buNone/>
              <a:defRPr sz="4800">
                <a:solidFill>
                  <a:srgbClr val="00DEFD"/>
                </a:solidFill>
              </a:defRPr>
            </a:lvl1pPr>
            <a:lvl2pPr marL="342886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45601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26829-A426-4B3B-9503-948465CAD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1587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37017D5-D8FA-45F2-AF81-FC12C39FA1A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8192" y="1088101"/>
            <a:ext cx="10736553" cy="307777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4A1DC2D-D797-4540-B46D-CC795E8E6E3D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48193" y="1519963"/>
            <a:ext cx="11354228" cy="45659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-228600">
              <a:buClr>
                <a:srgbClr val="A3D3D0"/>
              </a:buClr>
              <a:defRPr sz="2000"/>
            </a:lvl2pPr>
            <a:lvl3pPr marL="914400" indent="-228600">
              <a:buClr>
                <a:srgbClr val="A3D3D0"/>
              </a:buClr>
              <a:defRPr sz="1800"/>
            </a:lvl3pPr>
            <a:lvl4pPr marL="1371600" indent="-228600">
              <a:buClr>
                <a:srgbClr val="A3D3D0"/>
              </a:buClr>
              <a:defRPr sz="1800"/>
            </a:lvl4pPr>
            <a:lvl5pPr marL="1828800" indent="-228600">
              <a:buClr>
                <a:srgbClr val="A3D3D0"/>
              </a:buClr>
              <a:defRPr sz="1800">
                <a:latin typeface="Tw Cen MT" panose="020B06020201040206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6490488-FB27-4887-8FFA-4E8FC8E25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193" y="435318"/>
            <a:ext cx="10736554" cy="538958"/>
          </a:xfrm>
        </p:spPr>
        <p:txBody>
          <a:bodyPr/>
          <a:lstStyle>
            <a:lvl1pPr>
              <a:defRPr>
                <a:latin typeface="Tw Cen MT" panose="020B06020201040206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16900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36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43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Relationship Id="rId9" Type="http://schemas.openxmlformats.org/officeDocument/2006/relationships/image" Target="../media/image8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1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50.xml"/><Relationship Id="rId9" Type="http://schemas.openxmlformats.org/officeDocument/2006/relationships/image" Target="../media/image9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B0553DA-978C-194B-B36D-E3EDD9E34C9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03954"/>
            <a:ext cx="10515600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F3796DD-FA8B-9743-A9EF-8E69A397D32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97616" y="6424649"/>
            <a:ext cx="856184" cy="227744"/>
          </a:xfrm>
          <a:prstGeom prst="rect">
            <a:avLst/>
          </a:prstGeom>
        </p:spPr>
      </p:pic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1CE6F9FB-FD70-4558-97AE-BA7CA92FE388}"/>
              </a:ext>
            </a:extLst>
          </p:cNvPr>
          <p:cNvSpPr txBox="1">
            <a:spLocks/>
          </p:cNvSpPr>
          <p:nvPr userDrawn="1"/>
        </p:nvSpPr>
        <p:spPr>
          <a:xfrm>
            <a:off x="1167820" y="6424649"/>
            <a:ext cx="4399342" cy="18288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2024 Liqid Inc. Proprietary &amp; Confidential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1CCB293D-ED5F-4E55-BB6B-00AFE7EE58FD}"/>
              </a:ext>
            </a:extLst>
          </p:cNvPr>
          <p:cNvSpPr txBox="1">
            <a:spLocks/>
          </p:cNvSpPr>
          <p:nvPr userDrawn="1"/>
        </p:nvSpPr>
        <p:spPr>
          <a:xfrm>
            <a:off x="852577" y="6424088"/>
            <a:ext cx="315243" cy="182880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AF387F-0967-9942-9CA4-AB5C6E8B39C7}" type="slidenum">
              <a:rPr kumimoji="0" lang="en-US" sz="7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1" i="0" u="none" strike="noStrike" kern="1200" cap="none" spc="0" normalizeH="0" baseline="0" noProof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9160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9" r:id="rId3"/>
    <p:sldLayoutId id="2147483680" r:id="rId4"/>
    <p:sldLayoutId id="2147483706" r:id="rId5"/>
    <p:sldLayoutId id="2147483707" r:id="rId6"/>
    <p:sldLayoutId id="2147483714" r:id="rId7"/>
    <p:sldLayoutId id="2147483934" r:id="rId8"/>
    <p:sldLayoutId id="2147483935" r:id="rId9"/>
    <p:sldLayoutId id="2147483936" r:id="rId10"/>
    <p:sldLayoutId id="2147483937" r:id="rId11"/>
  </p:sldLayoutIdLst>
  <p:hf hdr="0" ftr="0"/>
  <p:txStyles>
    <p:titleStyle>
      <a:lvl1pPr algn="l" defTabSz="685773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0AD8FD"/>
          </a:solidFill>
          <a:latin typeface="+mj-lt"/>
          <a:ea typeface="Roboto Thin" pitchFamily="2" charset="0"/>
          <a:cs typeface="+mj-cs"/>
        </a:defRPr>
      </a:lvl1pPr>
    </p:titleStyle>
    <p:bodyStyle>
      <a:lvl1pPr marL="171443" indent="-171443" algn="l" defTabSz="68577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+mn-lt"/>
          <a:ea typeface="Roboto Thin" pitchFamily="2" charset="0"/>
          <a:cs typeface="+mn-cs"/>
        </a:defRPr>
      </a:lvl1pPr>
      <a:lvl2pPr marL="514329" indent="-171443" algn="l" defTabSz="68577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+mn-lt"/>
          <a:ea typeface="Roboto Thin" pitchFamily="2" charset="0"/>
          <a:cs typeface="+mn-cs"/>
        </a:defRPr>
      </a:lvl2pPr>
      <a:lvl3pPr marL="857216" indent="-171443" algn="l" defTabSz="68577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b="0" i="0" kern="1200">
          <a:solidFill>
            <a:schemeClr val="bg1"/>
          </a:solidFill>
          <a:latin typeface="+mn-lt"/>
          <a:ea typeface="Roboto Thin" pitchFamily="2" charset="0"/>
          <a:cs typeface="+mn-cs"/>
        </a:defRPr>
      </a:lvl3pPr>
      <a:lvl4pPr marL="1200102" indent="-171443" algn="l" defTabSz="68577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b="0" i="0" kern="1200">
          <a:solidFill>
            <a:schemeClr val="bg1"/>
          </a:solidFill>
          <a:latin typeface="+mn-lt"/>
          <a:ea typeface="Roboto Thin" pitchFamily="2" charset="0"/>
          <a:cs typeface="+mn-cs"/>
        </a:defRPr>
      </a:lvl4pPr>
      <a:lvl5pPr marL="1542988" indent="-171443" algn="l" defTabSz="68577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b="0" i="0" kern="1200">
          <a:solidFill>
            <a:schemeClr val="bg1"/>
          </a:solidFill>
          <a:latin typeface="+mn-lt"/>
          <a:ea typeface="Roboto Thin" pitchFamily="2" charset="0"/>
          <a:cs typeface="+mn-cs"/>
        </a:defRPr>
      </a:lvl5pPr>
      <a:lvl6pPr marL="1885875" indent="-171443" algn="l" defTabSz="68577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61" indent="-171443" algn="l" defTabSz="68577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47" indent="-171443" algn="l" defTabSz="68577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33" indent="-171443" algn="l" defTabSz="68577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3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59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45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31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18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04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90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E0D949-F38D-384C-BB82-A1FDFA3273A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595330"/>
            <a:ext cx="10515600" cy="4581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F3796DD-FA8B-9743-A9EF-8E69A397D32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97620" y="6424088"/>
            <a:ext cx="856180" cy="227744"/>
          </a:xfrm>
          <a:prstGeom prst="rect">
            <a:avLst/>
          </a:prstGeom>
        </p:spPr>
      </p:pic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E10D1ABF-41AE-4993-B350-4B7526688CA9}"/>
              </a:ext>
            </a:extLst>
          </p:cNvPr>
          <p:cNvSpPr txBox="1">
            <a:spLocks/>
          </p:cNvSpPr>
          <p:nvPr userDrawn="1"/>
        </p:nvSpPr>
        <p:spPr>
          <a:xfrm>
            <a:off x="1167820" y="6424649"/>
            <a:ext cx="4399342" cy="18288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2024 Liqid Inc. All rights reserved. </a:t>
            </a:r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912B4F44-179D-42D6-8AD3-57854AFDDF9A}"/>
              </a:ext>
            </a:extLst>
          </p:cNvPr>
          <p:cNvSpPr txBox="1">
            <a:spLocks/>
          </p:cNvSpPr>
          <p:nvPr userDrawn="1"/>
        </p:nvSpPr>
        <p:spPr>
          <a:xfrm>
            <a:off x="852577" y="6424088"/>
            <a:ext cx="315243" cy="182880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AF387F-0967-9942-9CA4-AB5C6E8B39C7}" type="slidenum">
              <a:rPr kumimoji="0" lang="en-US" sz="7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1" i="0" u="none" strike="noStrike" kern="1200" cap="none" spc="0" normalizeH="0" baseline="0" noProof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9759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708" r:id="rId2"/>
    <p:sldLayoutId id="2147483709" r:id="rId3"/>
    <p:sldLayoutId id="2147483710" r:id="rId4"/>
    <p:sldLayoutId id="2147483711" r:id="rId5"/>
  </p:sldLayoutIdLst>
  <p:hf hdr="0" ftr="0"/>
  <p:txStyles>
    <p:titleStyle>
      <a:lvl1pPr algn="l" defTabSz="685773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008C9E"/>
          </a:solidFill>
          <a:latin typeface="+mj-lt"/>
          <a:ea typeface="Roboto Thin" pitchFamily="2" charset="0"/>
          <a:cs typeface="+mj-cs"/>
        </a:defRPr>
      </a:lvl1pPr>
    </p:titleStyle>
    <p:bodyStyle>
      <a:lvl1pPr marL="171443" indent="-171443" algn="l" defTabSz="68577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+mn-lt"/>
          <a:ea typeface="Roboto Thin" pitchFamily="2" charset="0"/>
          <a:cs typeface="+mn-cs"/>
        </a:defRPr>
      </a:lvl1pPr>
      <a:lvl2pPr marL="514329" indent="-171443" algn="l" defTabSz="68577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+mn-lt"/>
          <a:ea typeface="Roboto Thin" pitchFamily="2" charset="0"/>
          <a:cs typeface="+mn-cs"/>
        </a:defRPr>
      </a:lvl2pPr>
      <a:lvl3pPr marL="857216" indent="-171443" algn="l" defTabSz="68577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Roboto Thin" pitchFamily="2" charset="0"/>
          <a:cs typeface="+mn-cs"/>
        </a:defRPr>
      </a:lvl3pPr>
      <a:lvl4pPr marL="1200102" indent="-171443" algn="l" defTabSz="68577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Roboto Thin" pitchFamily="2" charset="0"/>
          <a:cs typeface="+mn-cs"/>
        </a:defRPr>
      </a:lvl4pPr>
      <a:lvl5pPr marL="1542988" indent="-171443" algn="l" defTabSz="68577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Roboto Thin" pitchFamily="2" charset="0"/>
          <a:cs typeface="+mn-cs"/>
        </a:defRPr>
      </a:lvl5pPr>
      <a:lvl6pPr marL="1885875" indent="-171443" algn="l" defTabSz="68577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61" indent="-171443" algn="l" defTabSz="68577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47" indent="-171443" algn="l" defTabSz="68577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33" indent="-171443" algn="l" defTabSz="68577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3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59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45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31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18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04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90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B0553DA-978C-194B-B36D-E3EDD9E34C99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F3796DD-FA8B-9743-A9EF-8E69A397D32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97616" y="6424649"/>
            <a:ext cx="856184" cy="227744"/>
          </a:xfrm>
          <a:prstGeom prst="rect">
            <a:avLst/>
          </a:prstGeom>
        </p:spPr>
      </p:pic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1CE6F9FB-FD70-4558-97AE-BA7CA92FE388}"/>
              </a:ext>
            </a:extLst>
          </p:cNvPr>
          <p:cNvSpPr txBox="1">
            <a:spLocks/>
          </p:cNvSpPr>
          <p:nvPr userDrawn="1"/>
        </p:nvSpPr>
        <p:spPr>
          <a:xfrm>
            <a:off x="1167820" y="6424649"/>
            <a:ext cx="1554480" cy="18288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2023 Liqid Inc. All rights reserved. 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1CCB293D-ED5F-4E55-BB6B-00AFE7EE58FD}"/>
              </a:ext>
            </a:extLst>
          </p:cNvPr>
          <p:cNvSpPr txBox="1">
            <a:spLocks/>
          </p:cNvSpPr>
          <p:nvPr userDrawn="1"/>
        </p:nvSpPr>
        <p:spPr>
          <a:xfrm>
            <a:off x="852577" y="6424088"/>
            <a:ext cx="315243" cy="182880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AF387F-0967-9942-9CA4-AB5C6E8B39C7}" type="slidenum">
              <a:rPr kumimoji="0" lang="en-US" sz="7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1" i="0" u="none" strike="noStrike" kern="1200" cap="none" spc="0" normalizeH="0" baseline="0" noProof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933DEE9F-61FF-445B-997E-F353CD78B479}"/>
              </a:ext>
            </a:extLst>
          </p:cNvPr>
          <p:cNvSpPr txBox="1">
            <a:spLocks/>
          </p:cNvSpPr>
          <p:nvPr userDrawn="1"/>
        </p:nvSpPr>
        <p:spPr>
          <a:xfrm>
            <a:off x="5318760" y="6401435"/>
            <a:ext cx="1554480" cy="18288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Proprietary &amp; Confidential</a:t>
            </a:r>
          </a:p>
        </p:txBody>
      </p:sp>
    </p:spTree>
    <p:extLst>
      <p:ext uri="{BB962C8B-B14F-4D97-AF65-F5344CB8AC3E}">
        <p14:creationId xmlns:p14="http://schemas.microsoft.com/office/powerpoint/2010/main" val="3770198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</p:sldLayoutIdLst>
  <p:hf hdr="0" ftr="0"/>
  <p:txStyles>
    <p:titleStyle>
      <a:lvl1pPr algn="l" defTabSz="685773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0AD8FD"/>
          </a:solidFill>
          <a:latin typeface="+mj-lt"/>
          <a:ea typeface="Roboto Thin" pitchFamily="2" charset="0"/>
          <a:cs typeface="+mj-cs"/>
        </a:defRPr>
      </a:lvl1pPr>
    </p:titleStyle>
    <p:bodyStyle>
      <a:lvl1pPr marL="171443" indent="-171443" algn="l" defTabSz="68577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+mn-lt"/>
          <a:ea typeface="Roboto Thin" pitchFamily="2" charset="0"/>
          <a:cs typeface="+mn-cs"/>
        </a:defRPr>
      </a:lvl1pPr>
      <a:lvl2pPr marL="514329" indent="-171443" algn="l" defTabSz="68577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+mn-lt"/>
          <a:ea typeface="Roboto Thin" pitchFamily="2" charset="0"/>
          <a:cs typeface="+mn-cs"/>
        </a:defRPr>
      </a:lvl2pPr>
      <a:lvl3pPr marL="857216" indent="-171443" algn="l" defTabSz="68577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b="0" i="0" kern="1200">
          <a:solidFill>
            <a:schemeClr val="bg1"/>
          </a:solidFill>
          <a:latin typeface="+mn-lt"/>
          <a:ea typeface="Roboto Thin" pitchFamily="2" charset="0"/>
          <a:cs typeface="+mn-cs"/>
        </a:defRPr>
      </a:lvl3pPr>
      <a:lvl4pPr marL="1200102" indent="-171443" algn="l" defTabSz="68577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b="0" i="0" kern="1200">
          <a:solidFill>
            <a:schemeClr val="bg1"/>
          </a:solidFill>
          <a:latin typeface="+mn-lt"/>
          <a:ea typeface="Roboto Thin" pitchFamily="2" charset="0"/>
          <a:cs typeface="+mn-cs"/>
        </a:defRPr>
      </a:lvl4pPr>
      <a:lvl5pPr marL="1542988" indent="-171443" algn="l" defTabSz="68577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b="0" i="0" kern="1200">
          <a:solidFill>
            <a:schemeClr val="bg1"/>
          </a:solidFill>
          <a:latin typeface="+mn-lt"/>
          <a:ea typeface="Roboto Thin" pitchFamily="2" charset="0"/>
          <a:cs typeface="+mn-cs"/>
        </a:defRPr>
      </a:lvl5pPr>
      <a:lvl6pPr marL="1885875" indent="-171443" algn="l" defTabSz="68577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61" indent="-171443" algn="l" defTabSz="68577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47" indent="-171443" algn="l" defTabSz="68577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33" indent="-171443" algn="l" defTabSz="68577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3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59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45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31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18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04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90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E0D949-F38D-384C-BB82-A1FDFA3273A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595330"/>
            <a:ext cx="10515600" cy="4581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F3796DD-FA8B-9743-A9EF-8E69A397D32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97620" y="6424088"/>
            <a:ext cx="856180" cy="227744"/>
          </a:xfrm>
          <a:prstGeom prst="rect">
            <a:avLst/>
          </a:prstGeom>
        </p:spPr>
      </p:pic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E10D1ABF-41AE-4993-B350-4B7526688CA9}"/>
              </a:ext>
            </a:extLst>
          </p:cNvPr>
          <p:cNvSpPr txBox="1">
            <a:spLocks/>
          </p:cNvSpPr>
          <p:nvPr userDrawn="1"/>
        </p:nvSpPr>
        <p:spPr>
          <a:xfrm>
            <a:off x="1167820" y="6424649"/>
            <a:ext cx="4399342" cy="18288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2024 Liqid, Inc. All rights reserved. </a:t>
            </a:r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912B4F44-179D-42D6-8AD3-57854AFDDF9A}"/>
              </a:ext>
            </a:extLst>
          </p:cNvPr>
          <p:cNvSpPr txBox="1">
            <a:spLocks/>
          </p:cNvSpPr>
          <p:nvPr userDrawn="1"/>
        </p:nvSpPr>
        <p:spPr>
          <a:xfrm>
            <a:off x="852577" y="6424088"/>
            <a:ext cx="315243" cy="182880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AF387F-0967-9942-9CA4-AB5C6E8B39C7}" type="slidenum">
              <a:rPr kumimoji="0" lang="en-US" sz="7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1" i="0" u="none" strike="noStrike" kern="1200" cap="none" spc="0" normalizeH="0" baseline="0" noProof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2381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</p:sldLayoutIdLst>
  <p:hf hdr="0" ftr="0"/>
  <p:txStyles>
    <p:titleStyle>
      <a:lvl1pPr algn="l" defTabSz="685773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008C9E"/>
          </a:solidFill>
          <a:latin typeface="+mj-lt"/>
          <a:ea typeface="Roboto Thin" pitchFamily="2" charset="0"/>
          <a:cs typeface="+mj-cs"/>
        </a:defRPr>
      </a:lvl1pPr>
    </p:titleStyle>
    <p:bodyStyle>
      <a:lvl1pPr marL="171443" indent="-171443" algn="l" defTabSz="68577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+mn-lt"/>
          <a:ea typeface="Roboto Thin" pitchFamily="2" charset="0"/>
          <a:cs typeface="+mn-cs"/>
        </a:defRPr>
      </a:lvl1pPr>
      <a:lvl2pPr marL="514329" indent="-171443" algn="l" defTabSz="68577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+mn-lt"/>
          <a:ea typeface="Roboto Thin" pitchFamily="2" charset="0"/>
          <a:cs typeface="+mn-cs"/>
        </a:defRPr>
      </a:lvl2pPr>
      <a:lvl3pPr marL="857216" indent="-171443" algn="l" defTabSz="68577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Roboto Thin" pitchFamily="2" charset="0"/>
          <a:cs typeface="+mn-cs"/>
        </a:defRPr>
      </a:lvl3pPr>
      <a:lvl4pPr marL="1200102" indent="-171443" algn="l" defTabSz="68577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Roboto Thin" pitchFamily="2" charset="0"/>
          <a:cs typeface="+mn-cs"/>
        </a:defRPr>
      </a:lvl4pPr>
      <a:lvl5pPr marL="1542988" indent="-171443" algn="l" defTabSz="68577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Roboto Thin" pitchFamily="2" charset="0"/>
          <a:cs typeface="+mn-cs"/>
        </a:defRPr>
      </a:lvl5pPr>
      <a:lvl6pPr marL="1885875" indent="-171443" algn="l" defTabSz="68577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61" indent="-171443" algn="l" defTabSz="68577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47" indent="-171443" algn="l" defTabSz="68577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33" indent="-171443" algn="l" defTabSz="68577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3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59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45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31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18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04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90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B0553DA-978C-194B-B36D-E3EDD9E34C9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03954"/>
            <a:ext cx="10515600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F3796DD-FA8B-9743-A9EF-8E69A397D32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97616" y="6424649"/>
            <a:ext cx="856184" cy="227744"/>
          </a:xfrm>
          <a:prstGeom prst="rect">
            <a:avLst/>
          </a:prstGeom>
        </p:spPr>
      </p:pic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1CE6F9FB-FD70-4558-97AE-BA7CA92FE388}"/>
              </a:ext>
            </a:extLst>
          </p:cNvPr>
          <p:cNvSpPr txBox="1">
            <a:spLocks/>
          </p:cNvSpPr>
          <p:nvPr userDrawn="1"/>
        </p:nvSpPr>
        <p:spPr>
          <a:xfrm>
            <a:off x="1167820" y="6424649"/>
            <a:ext cx="4399342" cy="18288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2023 Liqid, Inc. Proprietary &amp; Confidential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1CCB293D-ED5F-4E55-BB6B-00AFE7EE58FD}"/>
              </a:ext>
            </a:extLst>
          </p:cNvPr>
          <p:cNvSpPr txBox="1">
            <a:spLocks/>
          </p:cNvSpPr>
          <p:nvPr userDrawn="1"/>
        </p:nvSpPr>
        <p:spPr>
          <a:xfrm>
            <a:off x="852577" y="6424088"/>
            <a:ext cx="315243" cy="182880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AF387F-0967-9942-9CA4-AB5C6E8B39C7}" type="slidenum">
              <a:rPr kumimoji="0" lang="en-US" sz="7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1" i="0" u="none" strike="noStrike" kern="1200" cap="none" spc="0" normalizeH="0" baseline="0" noProof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204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3" r:id="rId1"/>
    <p:sldLayoutId id="2147484114" r:id="rId2"/>
    <p:sldLayoutId id="2147484115" r:id="rId3"/>
    <p:sldLayoutId id="2147484116" r:id="rId4"/>
    <p:sldLayoutId id="2147484117" r:id="rId5"/>
    <p:sldLayoutId id="2147484118" r:id="rId6"/>
    <p:sldLayoutId id="2147484119" r:id="rId7"/>
    <p:sldLayoutId id="2147484120" r:id="rId8"/>
    <p:sldLayoutId id="2147484121" r:id="rId9"/>
  </p:sldLayoutIdLst>
  <p:hf hdr="0" ftr="0"/>
  <p:txStyles>
    <p:titleStyle>
      <a:lvl1pPr algn="l" defTabSz="685773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0AD8FD"/>
          </a:solidFill>
          <a:latin typeface="+mj-lt"/>
          <a:ea typeface="Roboto Thin" pitchFamily="2" charset="0"/>
          <a:cs typeface="+mj-cs"/>
        </a:defRPr>
      </a:lvl1pPr>
    </p:titleStyle>
    <p:bodyStyle>
      <a:lvl1pPr marL="171443" indent="-171443" algn="l" defTabSz="68577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+mn-lt"/>
          <a:ea typeface="Roboto Thin" pitchFamily="2" charset="0"/>
          <a:cs typeface="+mn-cs"/>
        </a:defRPr>
      </a:lvl1pPr>
      <a:lvl2pPr marL="514329" indent="-171443" algn="l" defTabSz="68577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+mn-lt"/>
          <a:ea typeface="Roboto Thin" pitchFamily="2" charset="0"/>
          <a:cs typeface="+mn-cs"/>
        </a:defRPr>
      </a:lvl2pPr>
      <a:lvl3pPr marL="857216" indent="-171443" algn="l" defTabSz="68577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b="0" i="0" kern="1200">
          <a:solidFill>
            <a:schemeClr val="bg1"/>
          </a:solidFill>
          <a:latin typeface="+mn-lt"/>
          <a:ea typeface="Roboto Thin" pitchFamily="2" charset="0"/>
          <a:cs typeface="+mn-cs"/>
        </a:defRPr>
      </a:lvl3pPr>
      <a:lvl4pPr marL="1200102" indent="-171443" algn="l" defTabSz="68577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b="0" i="0" kern="1200">
          <a:solidFill>
            <a:schemeClr val="bg1"/>
          </a:solidFill>
          <a:latin typeface="+mn-lt"/>
          <a:ea typeface="Roboto Thin" pitchFamily="2" charset="0"/>
          <a:cs typeface="+mn-cs"/>
        </a:defRPr>
      </a:lvl4pPr>
      <a:lvl5pPr marL="1542988" indent="-171443" algn="l" defTabSz="68577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b="0" i="0" kern="1200">
          <a:solidFill>
            <a:schemeClr val="bg1"/>
          </a:solidFill>
          <a:latin typeface="+mn-lt"/>
          <a:ea typeface="Roboto Thin" pitchFamily="2" charset="0"/>
          <a:cs typeface="+mn-cs"/>
        </a:defRPr>
      </a:lvl5pPr>
      <a:lvl6pPr marL="1885875" indent="-171443" algn="l" defTabSz="68577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61" indent="-171443" algn="l" defTabSz="68577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47" indent="-171443" algn="l" defTabSz="68577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33" indent="-171443" algn="l" defTabSz="68577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3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59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45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31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18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04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90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E0D949-F38D-384C-BB82-A1FDFA3273A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F3796DD-FA8B-9743-A9EF-8E69A397D32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10497620" y="6424088"/>
            <a:ext cx="856180" cy="227744"/>
          </a:xfrm>
          <a:prstGeom prst="rect">
            <a:avLst/>
          </a:prstGeom>
        </p:spPr>
      </p:pic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E10D1ABF-41AE-4993-B350-4B7526688CA9}"/>
              </a:ext>
            </a:extLst>
          </p:cNvPr>
          <p:cNvSpPr txBox="1">
            <a:spLocks/>
          </p:cNvSpPr>
          <p:nvPr userDrawn="1"/>
        </p:nvSpPr>
        <p:spPr>
          <a:xfrm>
            <a:off x="1167820" y="6424649"/>
            <a:ext cx="4399342" cy="18288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2021 Liqid, Inc. All rights reserved. </a:t>
            </a:r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912B4F44-179D-42D6-8AD3-57854AFDDF9A}"/>
              </a:ext>
            </a:extLst>
          </p:cNvPr>
          <p:cNvSpPr txBox="1">
            <a:spLocks/>
          </p:cNvSpPr>
          <p:nvPr userDrawn="1"/>
        </p:nvSpPr>
        <p:spPr>
          <a:xfrm>
            <a:off x="852577" y="6424088"/>
            <a:ext cx="315243" cy="182880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AF387F-0967-9942-9CA4-AB5C6E8B39C7}" type="slidenum">
              <a:rPr kumimoji="0" lang="en-US" sz="7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1" i="0" u="none" strike="noStrike" kern="1200" cap="none" spc="0" normalizeH="0" baseline="0" noProof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35B123C2-154C-42CA-BEB2-3357F27556E1}"/>
              </a:ext>
            </a:extLst>
          </p:cNvPr>
          <p:cNvSpPr txBox="1">
            <a:spLocks/>
          </p:cNvSpPr>
          <p:nvPr userDrawn="1"/>
        </p:nvSpPr>
        <p:spPr>
          <a:xfrm>
            <a:off x="5318760" y="6401435"/>
            <a:ext cx="1554480" cy="18288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Proprietary &amp; Confidential</a:t>
            </a:r>
          </a:p>
        </p:txBody>
      </p:sp>
    </p:spTree>
    <p:extLst>
      <p:ext uri="{BB962C8B-B14F-4D97-AF65-F5344CB8AC3E}">
        <p14:creationId xmlns:p14="http://schemas.microsoft.com/office/powerpoint/2010/main" val="4173037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5" r:id="rId1"/>
    <p:sldLayoutId id="2147484176" r:id="rId2"/>
    <p:sldLayoutId id="2147484177" r:id="rId3"/>
    <p:sldLayoutId id="2147484178" r:id="rId4"/>
    <p:sldLayoutId id="2147484179" r:id="rId5"/>
    <p:sldLayoutId id="2147484180" r:id="rId6"/>
  </p:sldLayoutIdLst>
  <p:hf hdr="0" ftr="0"/>
  <p:txStyles>
    <p:titleStyle>
      <a:lvl1pPr algn="l" defTabSz="685773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tx1"/>
          </a:solidFill>
          <a:latin typeface="+mj-lt"/>
          <a:ea typeface="Roboto Thin" pitchFamily="2" charset="0"/>
          <a:cs typeface="+mj-cs"/>
        </a:defRPr>
      </a:lvl1pPr>
    </p:titleStyle>
    <p:bodyStyle>
      <a:lvl1pPr marL="171443" indent="-171443" algn="l" defTabSz="68577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+mn-lt"/>
          <a:ea typeface="Roboto Thin" pitchFamily="2" charset="0"/>
          <a:cs typeface="+mn-cs"/>
        </a:defRPr>
      </a:lvl1pPr>
      <a:lvl2pPr marL="514329" indent="-171443" algn="l" defTabSz="68577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+mn-lt"/>
          <a:ea typeface="Roboto Thin" pitchFamily="2" charset="0"/>
          <a:cs typeface="+mn-cs"/>
        </a:defRPr>
      </a:lvl2pPr>
      <a:lvl3pPr marL="857216" indent="-171443" algn="l" defTabSz="68577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Roboto Thin" pitchFamily="2" charset="0"/>
          <a:cs typeface="+mn-cs"/>
        </a:defRPr>
      </a:lvl3pPr>
      <a:lvl4pPr marL="1200102" indent="-171443" algn="l" defTabSz="68577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Roboto Thin" pitchFamily="2" charset="0"/>
          <a:cs typeface="+mn-cs"/>
        </a:defRPr>
      </a:lvl4pPr>
      <a:lvl5pPr marL="1542988" indent="-171443" algn="l" defTabSz="68577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Roboto Thin" pitchFamily="2" charset="0"/>
          <a:cs typeface="+mn-cs"/>
        </a:defRPr>
      </a:lvl5pPr>
      <a:lvl6pPr marL="1885875" indent="-171443" algn="l" defTabSz="68577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61" indent="-171443" algn="l" defTabSz="68577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47" indent="-171443" algn="l" defTabSz="68577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33" indent="-171443" algn="l" defTabSz="68577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3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59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45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31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18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04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90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7CC354-AF14-7C1D-0EC2-71F5E89B985A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-52082" y="-60366"/>
            <a:ext cx="12252960" cy="12349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E0D949-F38D-384C-BB82-A1FDFA3273A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10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857" y="99887"/>
            <a:ext cx="10515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595330"/>
            <a:ext cx="10515600" cy="4581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F3796DD-FA8B-9743-A9EF-8E69A397D32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97620" y="6424088"/>
            <a:ext cx="856180" cy="227744"/>
          </a:xfrm>
          <a:prstGeom prst="rect">
            <a:avLst/>
          </a:prstGeom>
        </p:spPr>
      </p:pic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E10D1ABF-41AE-4993-B350-4B7526688CA9}"/>
              </a:ext>
            </a:extLst>
          </p:cNvPr>
          <p:cNvSpPr txBox="1">
            <a:spLocks/>
          </p:cNvSpPr>
          <p:nvPr userDrawn="1"/>
        </p:nvSpPr>
        <p:spPr>
          <a:xfrm>
            <a:off x="1167820" y="6424649"/>
            <a:ext cx="4399342" cy="18288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2024 Liqid Inc. All rights reserved. </a:t>
            </a:r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912B4F44-179D-42D6-8AD3-57854AFDDF9A}"/>
              </a:ext>
            </a:extLst>
          </p:cNvPr>
          <p:cNvSpPr txBox="1">
            <a:spLocks/>
          </p:cNvSpPr>
          <p:nvPr userDrawn="1"/>
        </p:nvSpPr>
        <p:spPr>
          <a:xfrm>
            <a:off x="852577" y="6424088"/>
            <a:ext cx="315243" cy="182880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AF387F-0967-9942-9CA4-AB5C6E8B39C7}" type="slidenum">
              <a:rPr kumimoji="0" lang="en-US" sz="7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1" i="0" u="none" strike="noStrike" kern="1200" cap="none" spc="0" normalizeH="0" baseline="0" noProof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071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2" r:id="rId1"/>
    <p:sldLayoutId id="2147484183" r:id="rId2"/>
    <p:sldLayoutId id="2147484184" r:id="rId3"/>
    <p:sldLayoutId id="2147484185" r:id="rId4"/>
    <p:sldLayoutId id="2147484186" r:id="rId5"/>
    <p:sldLayoutId id="2147484187" r:id="rId6"/>
    <p:sldLayoutId id="2147484189" r:id="rId7"/>
  </p:sldLayoutIdLst>
  <p:hf hdr="0" ftr="0"/>
  <p:txStyles>
    <p:titleStyle>
      <a:lvl1pPr algn="l" defTabSz="685773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bg1"/>
          </a:solidFill>
          <a:latin typeface="+mj-lt"/>
          <a:ea typeface="Roboto Thin" pitchFamily="2" charset="0"/>
          <a:cs typeface="+mj-cs"/>
        </a:defRPr>
      </a:lvl1pPr>
    </p:titleStyle>
    <p:bodyStyle>
      <a:lvl1pPr marL="171443" indent="-171443" algn="l" defTabSz="68577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+mn-lt"/>
          <a:ea typeface="Roboto Thin" pitchFamily="2" charset="0"/>
          <a:cs typeface="+mn-cs"/>
        </a:defRPr>
      </a:lvl1pPr>
      <a:lvl2pPr marL="514329" indent="-171443" algn="l" defTabSz="68577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+mn-lt"/>
          <a:ea typeface="Roboto Thin" pitchFamily="2" charset="0"/>
          <a:cs typeface="+mn-cs"/>
        </a:defRPr>
      </a:lvl2pPr>
      <a:lvl3pPr marL="857216" indent="-171443" algn="l" defTabSz="68577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Roboto Thin" pitchFamily="2" charset="0"/>
          <a:cs typeface="+mn-cs"/>
        </a:defRPr>
      </a:lvl3pPr>
      <a:lvl4pPr marL="1200102" indent="-171443" algn="l" defTabSz="68577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Roboto Thin" pitchFamily="2" charset="0"/>
          <a:cs typeface="+mn-cs"/>
        </a:defRPr>
      </a:lvl4pPr>
      <a:lvl5pPr marL="1542988" indent="-171443" algn="l" defTabSz="68577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Roboto Thin" pitchFamily="2" charset="0"/>
          <a:cs typeface="+mn-cs"/>
        </a:defRPr>
      </a:lvl5pPr>
      <a:lvl6pPr marL="1885875" indent="-171443" algn="l" defTabSz="68577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61" indent="-171443" algn="l" defTabSz="68577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47" indent="-171443" algn="l" defTabSz="68577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33" indent="-171443" algn="l" defTabSz="68577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3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59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45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31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18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04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90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chart" Target="../charts/chart1.xml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hyperlink" Target="https://mlcommons.org/en/inference-datacenter-31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chart" Target="../charts/chart2.xml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08EDE20-2DE5-440B-A2FB-3EC3EDC660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</a:pPr>
            <a:r>
              <a:rPr lang="en-US">
                <a:solidFill>
                  <a:srgbClr val="0AD8FD"/>
                </a:solidFill>
              </a:rPr>
              <a:t>Revolutionizing the Economics of AI Infrastructure</a:t>
            </a:r>
            <a:endParaRPr lang="en-US">
              <a:solidFill>
                <a:srgbClr val="0AD8FD"/>
              </a:solidFill>
              <a:ea typeface="Roboto Thin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381168-37B1-4555-917A-C6A63C4D26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2000"/>
              <a:t>Liqid Composable Overview</a:t>
            </a:r>
          </a:p>
        </p:txBody>
      </p:sp>
    </p:spTree>
    <p:extLst>
      <p:ext uri="{BB962C8B-B14F-4D97-AF65-F5344CB8AC3E}">
        <p14:creationId xmlns:p14="http://schemas.microsoft.com/office/powerpoint/2010/main" val="339949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5F7DE-476E-2E6D-A7F4-819E18C09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Savings via GPU Composability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889179-878F-8937-8782-9A390EF88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46096"/>
            <a:ext cx="9351654" cy="520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8504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B6FA233-5467-E28E-5499-875E96051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57" y="99887"/>
            <a:ext cx="10759390" cy="914400"/>
          </a:xfrm>
        </p:spPr>
        <p:txBody>
          <a:bodyPr>
            <a:normAutofit/>
          </a:bodyPr>
          <a:lstStyle/>
          <a:p>
            <a:r>
              <a:rPr lang="en-US" sz="4000"/>
              <a:t>Versatile GPU Solutions: Flexibility and High-Density</a:t>
            </a:r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7C9F8F5-8DFA-0757-C7A4-5FB907BE9EAF}"/>
              </a:ext>
            </a:extLst>
          </p:cNvPr>
          <p:cNvGrpSpPr/>
          <p:nvPr/>
        </p:nvGrpSpPr>
        <p:grpSpPr>
          <a:xfrm>
            <a:off x="2209149" y="2233922"/>
            <a:ext cx="5657263" cy="1432652"/>
            <a:chOff x="1066266" y="4657026"/>
            <a:chExt cx="4333573" cy="1097439"/>
          </a:xfrm>
        </p:grpSpPr>
        <p:pic>
          <p:nvPicPr>
            <p:cNvPr id="12" name="Picture 11" descr="A close up of a computer&#10;&#10;Description automatically generated">
              <a:extLst>
                <a:ext uri="{FF2B5EF4-FFF2-40B4-BE49-F238E27FC236}">
                  <a16:creationId xmlns:a16="http://schemas.microsoft.com/office/drawing/2014/main" id="{951B91CB-DEF3-581A-2F3C-928E1E23A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566" y="4970876"/>
              <a:ext cx="704224" cy="116361"/>
            </a:xfrm>
            <a:prstGeom prst="rect">
              <a:avLst/>
            </a:prstGeom>
          </p:spPr>
        </p:pic>
        <p:pic>
          <p:nvPicPr>
            <p:cNvPr id="13" name="Picture 12" descr="A picture containing text, device&#10;&#10;Description automatically generated">
              <a:extLst>
                <a:ext uri="{FF2B5EF4-FFF2-40B4-BE49-F238E27FC236}">
                  <a16:creationId xmlns:a16="http://schemas.microsoft.com/office/drawing/2014/main" id="{1A1D0D08-DFF5-0293-0E3F-5B4C76629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74045" y="5072132"/>
              <a:ext cx="694008" cy="95773"/>
            </a:xfrm>
            <a:prstGeom prst="rect">
              <a:avLst/>
            </a:prstGeom>
          </p:spPr>
        </p:pic>
        <p:pic>
          <p:nvPicPr>
            <p:cNvPr id="14" name="Picture 13" descr="A close up of a computer&#10;&#10;Description automatically generated">
              <a:extLst>
                <a:ext uri="{FF2B5EF4-FFF2-40B4-BE49-F238E27FC236}">
                  <a16:creationId xmlns:a16="http://schemas.microsoft.com/office/drawing/2014/main" id="{050F6165-CB25-C459-B633-BFCFB9CE87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4939" y="4723288"/>
              <a:ext cx="704224" cy="116361"/>
            </a:xfrm>
            <a:prstGeom prst="rect">
              <a:avLst/>
            </a:prstGeom>
          </p:spPr>
        </p:pic>
        <p:pic>
          <p:nvPicPr>
            <p:cNvPr id="15" name="Picture 14" descr="A picture containing text, device&#10;&#10;Description automatically generated">
              <a:extLst>
                <a:ext uri="{FF2B5EF4-FFF2-40B4-BE49-F238E27FC236}">
                  <a16:creationId xmlns:a16="http://schemas.microsoft.com/office/drawing/2014/main" id="{C8D8EE1C-FDFF-C845-98D9-C21209AC2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32418" y="4824544"/>
              <a:ext cx="694008" cy="95773"/>
            </a:xfrm>
            <a:prstGeom prst="rect">
              <a:avLst/>
            </a:prstGeom>
          </p:spPr>
        </p:pic>
        <p:pic>
          <p:nvPicPr>
            <p:cNvPr id="16" name="Picture 15" descr="A close up of a computer&#10;&#10;Description automatically generated">
              <a:extLst>
                <a:ext uri="{FF2B5EF4-FFF2-40B4-BE49-F238E27FC236}">
                  <a16:creationId xmlns:a16="http://schemas.microsoft.com/office/drawing/2014/main" id="{9E917C79-C257-BB34-EE5E-1FA39A138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60656" y="4657026"/>
              <a:ext cx="704224" cy="116361"/>
            </a:xfrm>
            <a:prstGeom prst="rect">
              <a:avLst/>
            </a:prstGeom>
          </p:spPr>
        </p:pic>
        <p:pic>
          <p:nvPicPr>
            <p:cNvPr id="17" name="Picture 16" descr="A picture containing text, device&#10;&#10;Description automatically generated">
              <a:extLst>
                <a:ext uri="{FF2B5EF4-FFF2-40B4-BE49-F238E27FC236}">
                  <a16:creationId xmlns:a16="http://schemas.microsoft.com/office/drawing/2014/main" id="{3B70D861-BC50-1482-182A-F2974E808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68134" y="4758282"/>
              <a:ext cx="694008" cy="95773"/>
            </a:xfrm>
            <a:prstGeom prst="rect">
              <a:avLst/>
            </a:prstGeom>
          </p:spPr>
        </p:pic>
        <p:pic>
          <p:nvPicPr>
            <p:cNvPr id="18" name="Picture 17" descr="A picture containing text, device&#10;&#10;Description automatically generated">
              <a:extLst>
                <a:ext uri="{FF2B5EF4-FFF2-40B4-BE49-F238E27FC236}">
                  <a16:creationId xmlns:a16="http://schemas.microsoft.com/office/drawing/2014/main" id="{39754D9F-7183-A007-78E1-8266B0057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69757" y="4822790"/>
              <a:ext cx="694008" cy="95773"/>
            </a:xfrm>
            <a:prstGeom prst="rect">
              <a:avLst/>
            </a:prstGeom>
          </p:spPr>
        </p:pic>
        <p:pic>
          <p:nvPicPr>
            <p:cNvPr id="19" name="Picture 18" descr="A close up of a computer&#10;&#10;Description automatically generated">
              <a:extLst>
                <a:ext uri="{FF2B5EF4-FFF2-40B4-BE49-F238E27FC236}">
                  <a16:creationId xmlns:a16="http://schemas.microsoft.com/office/drawing/2014/main" id="{B7A5F551-D57F-B9C4-7191-F07759308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2520" y="5280661"/>
              <a:ext cx="704224" cy="116361"/>
            </a:xfrm>
            <a:prstGeom prst="rect">
              <a:avLst/>
            </a:prstGeom>
          </p:spPr>
        </p:pic>
        <p:pic>
          <p:nvPicPr>
            <p:cNvPr id="20" name="Picture 19" descr="A picture containing electronics&#10;&#10;Description automatically generated">
              <a:extLst>
                <a:ext uri="{FF2B5EF4-FFF2-40B4-BE49-F238E27FC236}">
                  <a16:creationId xmlns:a16="http://schemas.microsoft.com/office/drawing/2014/main" id="{EA9AF2A7-40DC-CE76-BC39-3628AC867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6266" y="5316830"/>
              <a:ext cx="764107" cy="429810"/>
            </a:xfrm>
            <a:prstGeom prst="rect">
              <a:avLst/>
            </a:prstGeom>
          </p:spPr>
        </p:pic>
        <p:pic>
          <p:nvPicPr>
            <p:cNvPr id="21" name="Picture 20" descr="A picture containing electronics&#10;&#10;Description automatically generated">
              <a:extLst>
                <a:ext uri="{FF2B5EF4-FFF2-40B4-BE49-F238E27FC236}">
                  <a16:creationId xmlns:a16="http://schemas.microsoft.com/office/drawing/2014/main" id="{E1F1206F-4A0D-C3AD-354F-169EBAFD6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39378" y="5072132"/>
              <a:ext cx="764107" cy="429810"/>
            </a:xfrm>
            <a:prstGeom prst="rect">
              <a:avLst/>
            </a:prstGeom>
          </p:spPr>
        </p:pic>
        <p:pic>
          <p:nvPicPr>
            <p:cNvPr id="22" name="Picture 21" descr="A picture containing electronics&#10;&#10;Description automatically generated">
              <a:extLst>
                <a:ext uri="{FF2B5EF4-FFF2-40B4-BE49-F238E27FC236}">
                  <a16:creationId xmlns:a16="http://schemas.microsoft.com/office/drawing/2014/main" id="{087978ED-2A58-24A2-FD11-6EA8DBA3D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95247" y="4827434"/>
              <a:ext cx="764107" cy="429810"/>
            </a:xfrm>
            <a:prstGeom prst="rect">
              <a:avLst/>
            </a:prstGeom>
          </p:spPr>
        </p:pic>
        <p:pic>
          <p:nvPicPr>
            <p:cNvPr id="23" name="Picture 22" descr="A picture containing electronics&#10;&#10;Description automatically generated">
              <a:extLst>
                <a:ext uri="{FF2B5EF4-FFF2-40B4-BE49-F238E27FC236}">
                  <a16:creationId xmlns:a16="http://schemas.microsoft.com/office/drawing/2014/main" id="{0098E0FE-ACDF-174C-647A-A0204BCEF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39378" y="5324655"/>
              <a:ext cx="764107" cy="429810"/>
            </a:xfrm>
            <a:prstGeom prst="rect">
              <a:avLst/>
            </a:prstGeom>
          </p:spPr>
        </p:pic>
        <p:pic>
          <p:nvPicPr>
            <p:cNvPr id="24" name="Picture 23" descr="A picture containing electronics&#10;&#10;Description automatically generated">
              <a:extLst>
                <a:ext uri="{FF2B5EF4-FFF2-40B4-BE49-F238E27FC236}">
                  <a16:creationId xmlns:a16="http://schemas.microsoft.com/office/drawing/2014/main" id="{3AFFE1BD-CB0F-9FBE-5045-B339CE5E2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95247" y="5076044"/>
              <a:ext cx="764107" cy="429810"/>
            </a:xfrm>
            <a:prstGeom prst="rect">
              <a:avLst/>
            </a:prstGeom>
          </p:spPr>
        </p:pic>
        <p:pic>
          <p:nvPicPr>
            <p:cNvPr id="25" name="Picture 24" descr="A picture containing electronics&#10;&#10;Description automatically generated">
              <a:extLst>
                <a:ext uri="{FF2B5EF4-FFF2-40B4-BE49-F238E27FC236}">
                  <a16:creationId xmlns:a16="http://schemas.microsoft.com/office/drawing/2014/main" id="{CCAE8931-C6C2-3C93-3DE2-4D3FE1D13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95247" y="5324655"/>
              <a:ext cx="764107" cy="429810"/>
            </a:xfrm>
            <a:prstGeom prst="rect">
              <a:avLst/>
            </a:prstGeom>
          </p:spPr>
        </p:pic>
        <p:pic>
          <p:nvPicPr>
            <p:cNvPr id="26" name="Picture 25" descr="A picture containing electronics&#10;&#10;Description automatically generated">
              <a:extLst>
                <a:ext uri="{FF2B5EF4-FFF2-40B4-BE49-F238E27FC236}">
                  <a16:creationId xmlns:a16="http://schemas.microsoft.com/office/drawing/2014/main" id="{BD56DC0E-3576-2BBE-A499-968AD025A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5732" y="4824544"/>
              <a:ext cx="764107" cy="429810"/>
            </a:xfrm>
            <a:prstGeom prst="rect">
              <a:avLst/>
            </a:prstGeom>
          </p:spPr>
        </p:pic>
        <p:pic>
          <p:nvPicPr>
            <p:cNvPr id="27" name="Picture 26" descr="A picture containing electronics&#10;&#10;Description automatically generated">
              <a:extLst>
                <a:ext uri="{FF2B5EF4-FFF2-40B4-BE49-F238E27FC236}">
                  <a16:creationId xmlns:a16="http://schemas.microsoft.com/office/drawing/2014/main" id="{02AC181A-A211-FDBD-3169-904857BCC6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5732" y="5073154"/>
              <a:ext cx="764107" cy="429810"/>
            </a:xfrm>
            <a:prstGeom prst="rect">
              <a:avLst/>
            </a:prstGeom>
          </p:spPr>
        </p:pic>
        <p:pic>
          <p:nvPicPr>
            <p:cNvPr id="28" name="Picture 27" descr="A picture containing electronics&#10;&#10;Description automatically generated">
              <a:extLst>
                <a:ext uri="{FF2B5EF4-FFF2-40B4-BE49-F238E27FC236}">
                  <a16:creationId xmlns:a16="http://schemas.microsoft.com/office/drawing/2014/main" id="{7132E383-D0C6-FAB8-DD81-A6C2289CF9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5732" y="5321765"/>
              <a:ext cx="764107" cy="429810"/>
            </a:xfrm>
            <a:prstGeom prst="rect">
              <a:avLst/>
            </a:prstGeom>
          </p:spPr>
        </p:pic>
      </p:grp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D1AC7A7F-591C-CC09-79F3-A65AE4AA18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9288999"/>
              </p:ext>
            </p:extLst>
          </p:nvPr>
        </p:nvGraphicFramePr>
        <p:xfrm>
          <a:off x="888894" y="3666574"/>
          <a:ext cx="7190454" cy="17955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55878">
                  <a:extLst>
                    <a:ext uri="{9D8B030D-6E8A-4147-A177-3AD203B41FA5}">
                      <a16:colId xmlns:a16="http://schemas.microsoft.com/office/drawing/2014/main" val="1065679984"/>
                    </a:ext>
                  </a:extLst>
                </a:gridCol>
                <a:gridCol w="1533644">
                  <a:extLst>
                    <a:ext uri="{9D8B030D-6E8A-4147-A177-3AD203B41FA5}">
                      <a16:colId xmlns:a16="http://schemas.microsoft.com/office/drawing/2014/main" val="1025145814"/>
                    </a:ext>
                  </a:extLst>
                </a:gridCol>
                <a:gridCol w="1533644">
                  <a:extLst>
                    <a:ext uri="{9D8B030D-6E8A-4147-A177-3AD203B41FA5}">
                      <a16:colId xmlns:a16="http://schemas.microsoft.com/office/drawing/2014/main" val="210707053"/>
                    </a:ext>
                  </a:extLst>
                </a:gridCol>
                <a:gridCol w="1533644">
                  <a:extLst>
                    <a:ext uri="{9D8B030D-6E8A-4147-A177-3AD203B41FA5}">
                      <a16:colId xmlns:a16="http://schemas.microsoft.com/office/drawing/2014/main" val="1155845212"/>
                    </a:ext>
                  </a:extLst>
                </a:gridCol>
                <a:gridCol w="1533644">
                  <a:extLst>
                    <a:ext uri="{9D8B030D-6E8A-4147-A177-3AD203B41FA5}">
                      <a16:colId xmlns:a16="http://schemas.microsoft.com/office/drawing/2014/main" val="1232272288"/>
                    </a:ext>
                  </a:extLst>
                </a:gridCol>
              </a:tblGrid>
              <a:tr h="394311"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T="875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5861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Small</a:t>
                      </a:r>
                    </a:p>
                  </a:txBody>
                  <a:tcPr marT="875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5861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Medium</a:t>
                      </a:r>
                    </a:p>
                  </a:txBody>
                  <a:tcPr marT="875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5861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Large</a:t>
                      </a:r>
                    </a:p>
                  </a:txBody>
                  <a:tcPr marT="875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5861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XL</a:t>
                      </a:r>
                    </a:p>
                  </a:txBody>
                  <a:tcPr marT="8752" marB="0" anchor="ctr"/>
                </a:tc>
                <a:extLst>
                  <a:ext uri="{0D108BD9-81ED-4DB2-BD59-A6C34878D82A}">
                    <a16:rowId xmlns:a16="http://schemas.microsoft.com/office/drawing/2014/main" val="2816460569"/>
                  </a:ext>
                </a:extLst>
              </a:tr>
              <a:tr h="7188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SmartStack</a:t>
                      </a:r>
                    </a:p>
                  </a:txBody>
                  <a:tcPr marT="875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5861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SmartStack 10:</a:t>
                      </a:r>
                      <a:b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10x GPU / 4x Hosts</a:t>
                      </a:r>
                    </a:p>
                  </a:txBody>
                  <a:tcPr marT="875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5861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SmartStack 20:</a:t>
                      </a:r>
                      <a:b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20x GPU / 8x Hosts</a:t>
                      </a:r>
                    </a:p>
                  </a:txBody>
                  <a:tcPr marT="875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5861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SmartStack 30:</a:t>
                      </a:r>
                      <a:b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30x GPU / 6x Hosts</a:t>
                      </a:r>
                    </a:p>
                  </a:txBody>
                  <a:tcPr marT="875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5861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SmartStack 30+:</a:t>
                      </a:r>
                      <a:b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 GPU / 16x Hosts</a:t>
                      </a:r>
                    </a:p>
                  </a:txBody>
                  <a:tcPr marT="8752" marB="0" anchor="ctr"/>
                </a:tc>
                <a:extLst>
                  <a:ext uri="{0D108BD9-81ED-4DB2-BD59-A6C34878D82A}">
                    <a16:rowId xmlns:a16="http://schemas.microsoft.com/office/drawing/2014/main" val="1765866569"/>
                  </a:ext>
                </a:extLst>
              </a:tr>
              <a:tr h="6824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UltraStack</a:t>
                      </a:r>
                    </a:p>
                  </a:txBody>
                  <a:tcPr marT="875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5861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UltraStack 10:</a:t>
                      </a:r>
                      <a:b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10x GPU / 1x Host</a:t>
                      </a:r>
                    </a:p>
                  </a:txBody>
                  <a:tcPr marT="875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5861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UltraStack 20:</a:t>
                      </a:r>
                      <a:b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20x GPU / 1x Host</a:t>
                      </a:r>
                    </a:p>
                  </a:txBody>
                  <a:tcPr marT="875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5861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UltraStack 30:</a:t>
                      </a:r>
                      <a:b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30x GPU / 1x Host</a:t>
                      </a:r>
                    </a:p>
                  </a:txBody>
                  <a:tcPr marT="875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5861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T="8752" marB="0" anchor="ctr"/>
                </a:tc>
                <a:extLst>
                  <a:ext uri="{0D108BD9-81ED-4DB2-BD59-A6C34878D82A}">
                    <a16:rowId xmlns:a16="http://schemas.microsoft.com/office/drawing/2014/main" val="672092288"/>
                  </a:ext>
                </a:extLst>
              </a:tr>
            </a:tbl>
          </a:graphicData>
        </a:graphic>
      </p:graphicFrame>
      <p:sp>
        <p:nvSpPr>
          <p:cNvPr id="30" name="Rectangle: Rounded Corners 5">
            <a:extLst>
              <a:ext uri="{FF2B5EF4-FFF2-40B4-BE49-F238E27FC236}">
                <a16:creationId xmlns:a16="http://schemas.microsoft.com/office/drawing/2014/main" id="{5395CF80-A468-C675-AF18-4645E61DCBE5}"/>
              </a:ext>
            </a:extLst>
          </p:cNvPr>
          <p:cNvSpPr/>
          <p:nvPr/>
        </p:nvSpPr>
        <p:spPr>
          <a:xfrm>
            <a:off x="8481388" y="2233922"/>
            <a:ext cx="3286598" cy="3209675"/>
          </a:xfrm>
          <a:prstGeom prst="roundRect">
            <a:avLst>
              <a:gd name="adj" fmla="val 4582"/>
            </a:avLst>
          </a:prstGeom>
          <a:noFill/>
          <a:ln w="12700">
            <a:gradFill flip="none" rotWithShape="1">
              <a:gsLst>
                <a:gs pos="0">
                  <a:srgbClr val="6066EF"/>
                </a:gs>
                <a:gs pos="100000">
                  <a:srgbClr val="00EFFF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t"/>
          <a:lstStyle/>
          <a:p>
            <a:pPr marL="0" marR="0" lvl="0" indent="0" algn="l" defTabSz="685773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497AA"/>
                </a:solidFill>
                <a:effectLst/>
                <a:uLnTx/>
                <a:uFillTx/>
                <a:latin typeface="Calibri" panose="020F0502020204030204"/>
                <a:ea typeface="Roboto Thin" pitchFamily="2" charset="0"/>
                <a:cs typeface="+mn-cs"/>
              </a:rPr>
              <a:t>SmartStack</a:t>
            </a:r>
          </a:p>
          <a:p>
            <a:pPr marL="262890" marR="0" lvl="0" indent="-171450" algn="l" defTabSz="586106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Multi-Server GPU-on-Demand</a:t>
            </a:r>
          </a:p>
          <a:p>
            <a:pPr marL="262890" marR="0" lvl="0" indent="-171450" algn="l" defTabSz="586106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Focused on Pooling &amp; Sharing</a:t>
            </a:r>
          </a:p>
          <a:p>
            <a:pPr marL="262890" marR="0" lvl="0" indent="-171450" algn="l" defTabSz="586106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Enables Silicon Diversity</a:t>
            </a:r>
          </a:p>
          <a:p>
            <a:pPr marL="0" marR="0" lvl="0" indent="0" algn="l" defTabSz="685773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Roboto Thin" pitchFamily="2" charset="0"/>
              <a:cs typeface="+mn-cs"/>
            </a:endParaRPr>
          </a:p>
          <a:p>
            <a:pPr marL="0" marR="0" lvl="0" indent="0" algn="l" defTabSz="685773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497AA"/>
                </a:solidFill>
                <a:effectLst/>
                <a:uLnTx/>
                <a:uFillTx/>
                <a:latin typeface="Calibri" panose="020F0502020204030204"/>
                <a:ea typeface="Roboto Thin" pitchFamily="2" charset="0"/>
                <a:cs typeface="+mn-cs"/>
              </a:rPr>
              <a:t>UltraStack</a:t>
            </a:r>
          </a:p>
          <a:p>
            <a:pPr marL="262890" marR="0" lvl="0" indent="-171450" algn="l" defTabSz="586106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 Density GPU Server Node</a:t>
            </a:r>
          </a:p>
          <a:p>
            <a:pPr marL="262890" marR="0" lvl="0" indent="-171450" algn="l" defTabSz="586106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Focused on GPU Performance</a:t>
            </a:r>
          </a:p>
          <a:p>
            <a:pPr marL="262890" marR="0" lvl="0" indent="-171450" algn="l" defTabSz="586106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Best in Class Ops/W + Ops/$</a:t>
            </a:r>
          </a:p>
        </p:txBody>
      </p:sp>
    </p:spTree>
    <p:extLst>
      <p:ext uri="{BB962C8B-B14F-4D97-AF65-F5344CB8AC3E}">
        <p14:creationId xmlns:p14="http://schemas.microsoft.com/office/powerpoint/2010/main" val="4913902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A3F8593-835B-44B1-83AD-D914FCB1E1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651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B8CE6-FB76-C97F-62DC-E7883C7D0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EEF28F6-7E9D-1915-D8AF-371B4DDE276F}"/>
              </a:ext>
            </a:extLst>
          </p:cNvPr>
          <p:cNvSpPr/>
          <p:nvPr/>
        </p:nvSpPr>
        <p:spPr>
          <a:xfrm>
            <a:off x="-101600" y="-82994"/>
            <a:ext cx="12293599" cy="13225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EFAFB6D-3E18-0FD6-0ED2-F69A172BCB9C}"/>
              </a:ext>
            </a:extLst>
          </p:cNvPr>
          <p:cNvGrpSpPr/>
          <p:nvPr/>
        </p:nvGrpSpPr>
        <p:grpSpPr>
          <a:xfrm>
            <a:off x="2469969" y="307631"/>
            <a:ext cx="7437327" cy="6242738"/>
            <a:chOff x="2469969" y="307631"/>
            <a:chExt cx="7437327" cy="624273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4140648-C31E-9596-C05B-86FFC4D577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60944" y="307631"/>
              <a:ext cx="5670112" cy="6242738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00057E0-4CB4-7AF5-7296-C3F28B37C67E}"/>
                </a:ext>
              </a:extLst>
            </p:cNvPr>
            <p:cNvSpPr/>
            <p:nvPr/>
          </p:nvSpPr>
          <p:spPr>
            <a:xfrm>
              <a:off x="2469969" y="5370095"/>
              <a:ext cx="1390832" cy="10103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79958B3-C9BF-EE0A-196E-C12C28DF675B}"/>
                </a:ext>
              </a:extLst>
            </p:cNvPr>
            <p:cNvSpPr/>
            <p:nvPr/>
          </p:nvSpPr>
          <p:spPr>
            <a:xfrm>
              <a:off x="8516464" y="5431055"/>
              <a:ext cx="1390832" cy="10103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0355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08CB7-2FE2-048A-3315-78B01C5ED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New “Currency” of Datacenter Performance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AA3BEF-0DFC-F522-5636-F2C885825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0099" y="1425677"/>
            <a:ext cx="8251801" cy="493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7278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ounded Rectangle 21">
            <a:extLst>
              <a:ext uri="{FF2B5EF4-FFF2-40B4-BE49-F238E27FC236}">
                <a16:creationId xmlns:a16="http://schemas.microsoft.com/office/drawing/2014/main" id="{D8603078-48CF-7727-D0A6-6DD8BB0DAFF2}"/>
              </a:ext>
            </a:extLst>
          </p:cNvPr>
          <p:cNvSpPr/>
          <p:nvPr/>
        </p:nvSpPr>
        <p:spPr>
          <a:xfrm rot="5400000">
            <a:off x="2582106" y="1773361"/>
            <a:ext cx="1063697" cy="1587765"/>
          </a:xfrm>
          <a:prstGeom prst="homePlate">
            <a:avLst>
              <a:gd name="adj" fmla="val 29706"/>
            </a:avLst>
          </a:prstGeom>
          <a:noFill/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0E1467E3-FB41-79B1-5A14-1AC2558A3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57" y="99887"/>
            <a:ext cx="10515600" cy="914400"/>
          </a:xfrm>
        </p:spPr>
        <p:txBody>
          <a:bodyPr>
            <a:normAutofit/>
          </a:bodyPr>
          <a:lstStyle/>
          <a:p>
            <a:pPr marL="0" marR="0" lvl="0" indent="0" algn="l" defTabSz="6857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Roboto Thin" pitchFamily="2" charset="0"/>
                <a:cs typeface="+mj-cs"/>
              </a:rPr>
              <a:t>Powerful and Efficient AI Infrastructure</a:t>
            </a:r>
          </a:p>
        </p:txBody>
      </p:sp>
      <p:sp>
        <p:nvSpPr>
          <p:cNvPr id="239" name="Rounded Rectangle 21">
            <a:extLst>
              <a:ext uri="{FF2B5EF4-FFF2-40B4-BE49-F238E27FC236}">
                <a16:creationId xmlns:a16="http://schemas.microsoft.com/office/drawing/2014/main" id="{CE6C4F51-9CE9-BCDC-809E-18966335AA32}"/>
              </a:ext>
            </a:extLst>
          </p:cNvPr>
          <p:cNvSpPr/>
          <p:nvPr/>
        </p:nvSpPr>
        <p:spPr>
          <a:xfrm rot="5400000">
            <a:off x="2592461" y="3513318"/>
            <a:ext cx="1063697" cy="1587765"/>
          </a:xfrm>
          <a:prstGeom prst="homePlate">
            <a:avLst>
              <a:gd name="adj" fmla="val 29706"/>
            </a:avLst>
          </a:prstGeom>
          <a:noFill/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41" name="Picture 240" descr="A picture containing icon&#10;&#10;Description automatically generated">
            <a:extLst>
              <a:ext uri="{FF2B5EF4-FFF2-40B4-BE49-F238E27FC236}">
                <a16:creationId xmlns:a16="http://schemas.microsoft.com/office/drawing/2014/main" id="{4AB23A5A-B9E8-A8E7-6CE9-DAEBB5EEDFD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6214" y="2885944"/>
            <a:ext cx="1995482" cy="686355"/>
          </a:xfrm>
          <a:prstGeom prst="rect">
            <a:avLst/>
          </a:prstGeom>
        </p:spPr>
      </p:pic>
      <p:sp>
        <p:nvSpPr>
          <p:cNvPr id="250" name="Text Placeholder 20">
            <a:extLst>
              <a:ext uri="{FF2B5EF4-FFF2-40B4-BE49-F238E27FC236}">
                <a16:creationId xmlns:a16="http://schemas.microsoft.com/office/drawing/2014/main" id="{8CEE76E9-D018-6347-B09F-66A02949F054}"/>
              </a:ext>
            </a:extLst>
          </p:cNvPr>
          <p:cNvSpPr txBox="1">
            <a:spLocks/>
          </p:cNvSpPr>
          <p:nvPr/>
        </p:nvSpPr>
        <p:spPr>
          <a:xfrm>
            <a:off x="1900969" y="1413582"/>
            <a:ext cx="2478049" cy="3657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43" indent="-171443" algn="l" defTabSz="68577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+mn-lt"/>
                <a:ea typeface="Roboto Thin" pitchFamily="2" charset="0"/>
                <a:cs typeface="+mn-cs"/>
              </a:defRPr>
            </a:lvl1pPr>
            <a:lvl2pPr marL="514329" indent="-171443" algn="l" defTabSz="68577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+mn-lt"/>
                <a:ea typeface="Roboto Thin" pitchFamily="2" charset="0"/>
                <a:cs typeface="+mn-cs"/>
              </a:defRPr>
            </a:lvl2pPr>
            <a:lvl3pPr marL="857216" indent="-171443" algn="l" defTabSz="68577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bg1"/>
                </a:solidFill>
                <a:latin typeface="+mn-lt"/>
                <a:ea typeface="Roboto Thin" pitchFamily="2" charset="0"/>
                <a:cs typeface="+mn-cs"/>
              </a:defRPr>
            </a:lvl3pPr>
            <a:lvl4pPr marL="1200102" indent="-171443" algn="l" defTabSz="68577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1"/>
                </a:solidFill>
                <a:latin typeface="+mn-lt"/>
                <a:ea typeface="Roboto Thin" pitchFamily="2" charset="0"/>
                <a:cs typeface="+mn-cs"/>
              </a:defRPr>
            </a:lvl4pPr>
            <a:lvl5pPr marL="1542988" indent="-171443" algn="l" defTabSz="68577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1"/>
                </a:solidFill>
                <a:latin typeface="+mn-lt"/>
                <a:ea typeface="Roboto Thin" pitchFamily="2" charset="0"/>
                <a:cs typeface="+mn-cs"/>
              </a:defRPr>
            </a:lvl5pPr>
            <a:lvl6pPr marL="1885875" indent="-171443" algn="l" defTabSz="68577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61" indent="-171443" algn="l" defTabSz="68577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47" indent="-171443" algn="l" defTabSz="68577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33" indent="-171443" algn="l" defTabSz="68577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56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  <a:ea typeface="ＭＳ Ｐゴシック" charset="0"/>
                <a:cs typeface="Calibri Light" panose="020F0302020204030204" pitchFamily="34" charset="0"/>
              </a:rPr>
              <a:t>Conventional AI Servers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A35EBE-F076-D3F5-6425-49C36499C5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1282" y="2276451"/>
            <a:ext cx="326398" cy="323401"/>
          </a:xfrm>
          <a:prstGeom prst="rect">
            <a:avLst/>
          </a:prstGeom>
        </p:spPr>
      </p:pic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AF215BA0-2961-69A2-D4A8-911B214313A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6214" y="4611670"/>
            <a:ext cx="1995482" cy="68635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3D7125C-26B9-B6B8-AFE6-E40BFF4DD00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0638" y="2276451"/>
            <a:ext cx="326398" cy="32340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753D94C-83FB-3920-1EBD-AA75EB5BF68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9994" y="2276451"/>
            <a:ext cx="326398" cy="32340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FFE9E4C-A351-1C5A-0430-8537CB95505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9350" y="2276451"/>
            <a:ext cx="326398" cy="32340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FF8721D-7544-DAB7-C01B-59BE3D9225A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1282" y="3870110"/>
            <a:ext cx="326398" cy="32340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646B488-EFAF-D201-B565-9E961B10DF1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0638" y="3870110"/>
            <a:ext cx="326398" cy="32340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44B17E9-ADD2-DD8F-CD25-46BF371F60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9994" y="3870110"/>
            <a:ext cx="326398" cy="32340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DC62B83-43D3-2511-A9FE-89D3A91FD95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9350" y="3870110"/>
            <a:ext cx="326398" cy="32340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312A15E-7E09-3C1F-9810-34EE993B612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1282" y="4206003"/>
            <a:ext cx="326398" cy="32340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4B05530-8454-8DCA-A230-95864F97E07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0638" y="4206003"/>
            <a:ext cx="326398" cy="32340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F872C72-A07F-1743-C74E-502CB511370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9994" y="4206003"/>
            <a:ext cx="326398" cy="32340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329EAF8-88C0-07DC-9D02-6166D2063BA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9350" y="4206003"/>
            <a:ext cx="326398" cy="323401"/>
          </a:xfrm>
          <a:prstGeom prst="rect">
            <a:avLst/>
          </a:prstGeom>
        </p:spPr>
      </p:pic>
      <p:pic>
        <p:nvPicPr>
          <p:cNvPr id="21" name="Picture 20" descr="A grey rectangular object with black background&#10;&#10;Description automatically generated">
            <a:extLst>
              <a:ext uri="{FF2B5EF4-FFF2-40B4-BE49-F238E27FC236}">
                <a16:creationId xmlns:a16="http://schemas.microsoft.com/office/drawing/2014/main" id="{9F6A7C7A-64DA-D4A3-1E4D-608A8BAF0C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7996" y="2978689"/>
            <a:ext cx="2760872" cy="1258633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CC2F5BDD-DFD1-08E6-AD7E-282F9083166C}"/>
              </a:ext>
            </a:extLst>
          </p:cNvPr>
          <p:cNvGrpSpPr/>
          <p:nvPr/>
        </p:nvGrpSpPr>
        <p:grpSpPr>
          <a:xfrm>
            <a:off x="7653789" y="2306460"/>
            <a:ext cx="1829286" cy="447495"/>
            <a:chOff x="7653789" y="2015040"/>
            <a:chExt cx="1829286" cy="447495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6A41BB63-CD33-1DDC-A758-456EF45B559C}"/>
                </a:ext>
              </a:extLst>
            </p:cNvPr>
            <p:cNvSpPr/>
            <p:nvPr/>
          </p:nvSpPr>
          <p:spPr>
            <a:xfrm>
              <a:off x="7653789" y="2048256"/>
              <a:ext cx="1829286" cy="398654"/>
            </a:xfrm>
            <a:prstGeom prst="roundRect">
              <a:avLst/>
            </a:prstGeom>
            <a:solidFill>
              <a:schemeClr val="bg1"/>
            </a:solidFill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FF9C676-F80A-87F5-53E2-147B4FECCB16}"/>
                </a:ext>
              </a:extLst>
            </p:cNvPr>
            <p:cNvSpPr txBox="1"/>
            <p:nvPr/>
          </p:nvSpPr>
          <p:spPr>
            <a:xfrm>
              <a:off x="7912507" y="2015040"/>
              <a:ext cx="1311849" cy="447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10 GPUs</a:t>
              </a:r>
            </a:p>
          </p:txBody>
        </p:sp>
      </p:grpSp>
      <p:sp>
        <p:nvSpPr>
          <p:cNvPr id="46" name="Left Brace 45">
            <a:extLst>
              <a:ext uri="{FF2B5EF4-FFF2-40B4-BE49-F238E27FC236}">
                <a16:creationId xmlns:a16="http://schemas.microsoft.com/office/drawing/2014/main" id="{2DC15E4F-BD61-7058-70DA-507AD3D614D3}"/>
              </a:ext>
            </a:extLst>
          </p:cNvPr>
          <p:cNvSpPr/>
          <p:nvPr/>
        </p:nvSpPr>
        <p:spPr>
          <a:xfrm flipV="1">
            <a:off x="6241349" y="3157634"/>
            <a:ext cx="507363" cy="1828800"/>
          </a:xfrm>
          <a:prstGeom prst="leftBrace">
            <a:avLst>
              <a:gd name="adj1" fmla="val 0"/>
              <a:gd name="adj2" fmla="val 50000"/>
            </a:avLst>
          </a:prstGeom>
          <a:noFill/>
          <a:ln w="12700" cap="flat" cmpd="sng" algn="ctr">
            <a:solidFill>
              <a:srgbClr val="008C9E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marL="0" marR="0" lvl="0" indent="0" algn="ctr" defTabSz="9143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charset="0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D2BC542-23F9-9B41-4B6E-A82A743D0C68}"/>
              </a:ext>
            </a:extLst>
          </p:cNvPr>
          <p:cNvSpPr txBox="1"/>
          <p:nvPr/>
        </p:nvSpPr>
        <p:spPr>
          <a:xfrm>
            <a:off x="4933774" y="4652329"/>
            <a:ext cx="14635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86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i="0" u="none" strike="noStrike" kern="1200" cap="none" spc="0" normalizeH="0" baseline="0" noProof="0">
                <a:ln>
                  <a:noFill/>
                </a:ln>
                <a:solidFill>
                  <a:srgbClr val="0497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Liqid Composable </a:t>
            </a:r>
            <a:br>
              <a:rPr kumimoji="0" lang="en-US" sz="1100" i="0" u="none" strike="noStrike" kern="1200" cap="none" spc="0" normalizeH="0" baseline="0" noProof="0">
                <a:ln>
                  <a:noFill/>
                </a:ln>
                <a:solidFill>
                  <a:srgbClr val="0497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100" i="0" u="none" strike="noStrike" kern="1200" cap="none" spc="0" normalizeH="0" baseline="0" noProof="0">
                <a:ln>
                  <a:noFill/>
                </a:ln>
                <a:solidFill>
                  <a:srgbClr val="0497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Software &amp; Fabric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607E33DA-4037-1EA6-931A-5B840029507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0871" y="3458788"/>
            <a:ext cx="1176353" cy="1150540"/>
          </a:xfrm>
          <a:prstGeom prst="rect">
            <a:avLst/>
          </a:prstGeom>
        </p:spPr>
      </p:pic>
      <p:sp>
        <p:nvSpPr>
          <p:cNvPr id="51" name="Left Brace 50">
            <a:extLst>
              <a:ext uri="{FF2B5EF4-FFF2-40B4-BE49-F238E27FC236}">
                <a16:creationId xmlns:a16="http://schemas.microsoft.com/office/drawing/2014/main" id="{C13C950E-14E7-C970-87D7-0ADB73FC0078}"/>
              </a:ext>
            </a:extLst>
          </p:cNvPr>
          <p:cNvSpPr/>
          <p:nvPr/>
        </p:nvSpPr>
        <p:spPr>
          <a:xfrm rot="10800000" flipV="1">
            <a:off x="4510233" y="3212056"/>
            <a:ext cx="601447" cy="1712747"/>
          </a:xfrm>
          <a:prstGeom prst="leftBrace">
            <a:avLst>
              <a:gd name="adj1" fmla="val 0"/>
              <a:gd name="adj2" fmla="val 50000"/>
            </a:avLst>
          </a:prstGeom>
          <a:noFill/>
          <a:ln w="12700" cap="flat" cmpd="sng" algn="ctr">
            <a:solidFill>
              <a:srgbClr val="008C9E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marL="0" marR="0" lvl="0" indent="0" algn="ctr" defTabSz="9143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Calibri Light" panose="020F0302020204030204"/>
              <a:ea typeface="ＭＳ Ｐゴシック" charset="0"/>
            </a:endParaRPr>
          </a:p>
        </p:txBody>
      </p:sp>
      <p:sp>
        <p:nvSpPr>
          <p:cNvPr id="52" name="Left Brace 51">
            <a:extLst>
              <a:ext uri="{FF2B5EF4-FFF2-40B4-BE49-F238E27FC236}">
                <a16:creationId xmlns:a16="http://schemas.microsoft.com/office/drawing/2014/main" id="{42777C3B-F3FB-8DBA-38F6-B09625C85D48}"/>
              </a:ext>
            </a:extLst>
          </p:cNvPr>
          <p:cNvSpPr/>
          <p:nvPr/>
        </p:nvSpPr>
        <p:spPr>
          <a:xfrm rot="10800000" flipV="1">
            <a:off x="4510233" y="3767456"/>
            <a:ext cx="601447" cy="601947"/>
          </a:xfrm>
          <a:prstGeom prst="leftBrace">
            <a:avLst>
              <a:gd name="adj1" fmla="val 0"/>
              <a:gd name="adj2" fmla="val 50000"/>
            </a:avLst>
          </a:prstGeom>
          <a:noFill/>
          <a:ln w="12700" cap="flat" cmpd="sng" algn="ctr">
            <a:solidFill>
              <a:srgbClr val="008C9E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marL="0" marR="0" lvl="0" indent="0" algn="ctr" defTabSz="9143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Calibri Light" panose="020F0302020204030204"/>
              <a:ea typeface="ＭＳ Ｐゴシック" charset="0"/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374E0758-A348-A6F0-5DD1-F223B008496C}"/>
              </a:ext>
            </a:extLst>
          </p:cNvPr>
          <p:cNvSpPr txBox="1"/>
          <p:nvPr/>
        </p:nvSpPr>
        <p:spPr>
          <a:xfrm>
            <a:off x="6838193" y="1413582"/>
            <a:ext cx="3460475" cy="36576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marL="0" marR="0" lvl="0" indent="0" algn="ctr" defTabSz="9143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Calibri Light" panose="020F0302020204030204" pitchFamily="34" charset="0"/>
              </a:rPr>
              <a:t>Dynamically Configured AI Servers</a:t>
            </a:r>
          </a:p>
        </p:txBody>
      </p:sp>
    </p:spTree>
    <p:extLst>
      <p:ext uri="{BB962C8B-B14F-4D97-AF65-F5344CB8AC3E}">
        <p14:creationId xmlns:p14="http://schemas.microsoft.com/office/powerpoint/2010/main" val="1345967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44444E-6 L 0.47579 0.1597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89" y="79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44444E-6 L 0.45821 0.1550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04" y="775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44444E-6 L 0.42409 0.1597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98" y="798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0.40196 0.1597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91" y="798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96296E-6 L 0.48334 -0.0495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67" y="-247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96296E-6 L 0.44467 -0.0548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27" y="-275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96296E-6 L 0.41355 -0.0472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77" y="-236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0.38243 -0.0437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15" y="-219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44444E-6 L 0.47579 -0.0928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89" y="-465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44444E-6 L 0.44467 -0.0974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27" y="-4884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44444E-6 L 0.41355 -0.0905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77" y="-4537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0.38243 -0.0928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15" y="-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8" grpId="0"/>
      <p:bldP spid="51" grpId="0" animBg="1"/>
      <p:bldP spid="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>
            <a:extLst>
              <a:ext uri="{FF2B5EF4-FFF2-40B4-BE49-F238E27FC236}">
                <a16:creationId xmlns:a16="http://schemas.microsoft.com/office/drawing/2014/main" id="{DF55DED7-1C68-AB0A-6262-8F9DF2A003E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7568" y="795698"/>
            <a:ext cx="326398" cy="323401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41096E6D-C729-F6A2-A8A6-0057F0E5FF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6924" y="795698"/>
            <a:ext cx="326398" cy="323401"/>
          </a:xfrm>
          <a:prstGeom prst="rect">
            <a:avLst/>
          </a:prstGeom>
        </p:spPr>
      </p:pic>
      <p:pic>
        <p:nvPicPr>
          <p:cNvPr id="35" name="Picture 34" descr="A grey rectangular object with black background&#10;&#10;Description automatically generated">
            <a:extLst>
              <a:ext uri="{FF2B5EF4-FFF2-40B4-BE49-F238E27FC236}">
                <a16:creationId xmlns:a16="http://schemas.microsoft.com/office/drawing/2014/main" id="{054443FA-ABD9-D2AC-55BC-FBE8CFDA1D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7996" y="3912475"/>
            <a:ext cx="2760872" cy="1258633"/>
          </a:xfrm>
          <a:prstGeom prst="rect">
            <a:avLst/>
          </a:prstGeom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id="{0E1467E3-FB41-79B1-5A14-1AC2558A3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57" y="99887"/>
            <a:ext cx="10515600" cy="914400"/>
          </a:xfrm>
        </p:spPr>
        <p:txBody>
          <a:bodyPr>
            <a:normAutofit/>
          </a:bodyPr>
          <a:lstStyle/>
          <a:p>
            <a:pPr marL="0" marR="0" lvl="0" indent="0" algn="l" defTabSz="6857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Roboto Thin" pitchFamily="2" charset="0"/>
                <a:cs typeface="+mj-cs"/>
              </a:rPr>
              <a:t>Powerful and Efficient AI Infrastructure</a:t>
            </a:r>
          </a:p>
        </p:txBody>
      </p:sp>
      <p:sp>
        <p:nvSpPr>
          <p:cNvPr id="250" name="Text Placeholder 20">
            <a:extLst>
              <a:ext uri="{FF2B5EF4-FFF2-40B4-BE49-F238E27FC236}">
                <a16:creationId xmlns:a16="http://schemas.microsoft.com/office/drawing/2014/main" id="{8CEE76E9-D018-6347-B09F-66A02949F054}"/>
              </a:ext>
            </a:extLst>
          </p:cNvPr>
          <p:cNvSpPr txBox="1">
            <a:spLocks/>
          </p:cNvSpPr>
          <p:nvPr/>
        </p:nvSpPr>
        <p:spPr>
          <a:xfrm>
            <a:off x="1900969" y="1413582"/>
            <a:ext cx="2478049" cy="3657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43" indent="-171443" algn="l" defTabSz="68577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+mn-lt"/>
                <a:ea typeface="Roboto Thin" pitchFamily="2" charset="0"/>
                <a:cs typeface="+mn-cs"/>
              </a:defRPr>
            </a:lvl1pPr>
            <a:lvl2pPr marL="514329" indent="-171443" algn="l" defTabSz="68577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+mn-lt"/>
                <a:ea typeface="Roboto Thin" pitchFamily="2" charset="0"/>
                <a:cs typeface="+mn-cs"/>
              </a:defRPr>
            </a:lvl2pPr>
            <a:lvl3pPr marL="857216" indent="-171443" algn="l" defTabSz="68577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bg1"/>
                </a:solidFill>
                <a:latin typeface="+mn-lt"/>
                <a:ea typeface="Roboto Thin" pitchFamily="2" charset="0"/>
                <a:cs typeface="+mn-cs"/>
              </a:defRPr>
            </a:lvl3pPr>
            <a:lvl4pPr marL="1200102" indent="-171443" algn="l" defTabSz="68577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1"/>
                </a:solidFill>
                <a:latin typeface="+mn-lt"/>
                <a:ea typeface="Roboto Thin" pitchFamily="2" charset="0"/>
                <a:cs typeface="+mn-cs"/>
              </a:defRPr>
            </a:lvl4pPr>
            <a:lvl5pPr marL="1542988" indent="-171443" algn="l" defTabSz="68577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1"/>
                </a:solidFill>
                <a:latin typeface="+mn-lt"/>
                <a:ea typeface="Roboto Thin" pitchFamily="2" charset="0"/>
                <a:cs typeface="+mn-cs"/>
              </a:defRPr>
            </a:lvl5pPr>
            <a:lvl6pPr marL="1885875" indent="-171443" algn="l" defTabSz="68577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61" indent="-171443" algn="l" defTabSz="68577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47" indent="-171443" algn="l" defTabSz="68577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33" indent="-171443" algn="l" defTabSz="68577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56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  <a:ea typeface="ＭＳ Ｐゴシック" charset="0"/>
                <a:cs typeface="Calibri Light" panose="020F0302020204030204" pitchFamily="34" charset="0"/>
              </a:rPr>
              <a:t>Conventional AI Servers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A07DC85-4D66-4212-11C6-5CA850FAAF76}"/>
              </a:ext>
            </a:extLst>
          </p:cNvPr>
          <p:cNvSpPr txBox="1"/>
          <p:nvPr/>
        </p:nvSpPr>
        <p:spPr>
          <a:xfrm>
            <a:off x="6838193" y="1413582"/>
            <a:ext cx="3460475" cy="36576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marL="0" marR="0" lvl="0" indent="0" algn="ctr" defTabSz="9143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Calibri Light" panose="020F0302020204030204" pitchFamily="34" charset="0"/>
              </a:rPr>
              <a:t>Dynamically Configured AI Servers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C2F5BDD-DFD1-08E6-AD7E-282F9083166C}"/>
              </a:ext>
            </a:extLst>
          </p:cNvPr>
          <p:cNvGrpSpPr/>
          <p:nvPr/>
        </p:nvGrpSpPr>
        <p:grpSpPr>
          <a:xfrm>
            <a:off x="7653789" y="2306460"/>
            <a:ext cx="1829286" cy="447495"/>
            <a:chOff x="7653789" y="2015040"/>
            <a:chExt cx="1829286" cy="447495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6A41BB63-CD33-1DDC-A758-456EF45B559C}"/>
                </a:ext>
              </a:extLst>
            </p:cNvPr>
            <p:cNvSpPr/>
            <p:nvPr/>
          </p:nvSpPr>
          <p:spPr>
            <a:xfrm>
              <a:off x="7653789" y="2048256"/>
              <a:ext cx="1829286" cy="398654"/>
            </a:xfrm>
            <a:prstGeom prst="roundRect">
              <a:avLst/>
            </a:prstGeom>
            <a:solidFill>
              <a:schemeClr val="bg1"/>
            </a:solidFill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FF9C676-F80A-87F5-53E2-147B4FECCB16}"/>
                </a:ext>
              </a:extLst>
            </p:cNvPr>
            <p:cNvSpPr txBox="1"/>
            <p:nvPr/>
          </p:nvSpPr>
          <p:spPr>
            <a:xfrm>
              <a:off x="7912507" y="2015040"/>
              <a:ext cx="1311849" cy="447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10 GPUs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17CC8B7-38FF-5CDB-F5D1-DB82854B6866}"/>
              </a:ext>
            </a:extLst>
          </p:cNvPr>
          <p:cNvGrpSpPr/>
          <p:nvPr/>
        </p:nvGrpSpPr>
        <p:grpSpPr>
          <a:xfrm>
            <a:off x="7653789" y="2305732"/>
            <a:ext cx="1829286" cy="447495"/>
            <a:chOff x="7653789" y="2015040"/>
            <a:chExt cx="1829286" cy="447495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363D5D70-8267-7A77-48F2-D11527EEDEFD}"/>
                </a:ext>
              </a:extLst>
            </p:cNvPr>
            <p:cNvSpPr/>
            <p:nvPr/>
          </p:nvSpPr>
          <p:spPr>
            <a:xfrm>
              <a:off x="7653789" y="2048256"/>
              <a:ext cx="1829286" cy="398654"/>
            </a:xfrm>
            <a:prstGeom prst="roundRect">
              <a:avLst/>
            </a:prstGeom>
            <a:solidFill>
              <a:schemeClr val="bg1"/>
            </a:solidFill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FAA9206-B97E-BEE9-43B3-71D4554AB335}"/>
                </a:ext>
              </a:extLst>
            </p:cNvPr>
            <p:cNvSpPr txBox="1"/>
            <p:nvPr/>
          </p:nvSpPr>
          <p:spPr>
            <a:xfrm>
              <a:off x="7912507" y="2015040"/>
              <a:ext cx="1311849" cy="447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20 GPUs</a:t>
              </a:r>
            </a:p>
          </p:txBody>
        </p:sp>
      </p:grpSp>
      <p:sp>
        <p:nvSpPr>
          <p:cNvPr id="46" name="Left Brace 45">
            <a:extLst>
              <a:ext uri="{FF2B5EF4-FFF2-40B4-BE49-F238E27FC236}">
                <a16:creationId xmlns:a16="http://schemas.microsoft.com/office/drawing/2014/main" id="{2DC15E4F-BD61-7058-70DA-507AD3D614D3}"/>
              </a:ext>
            </a:extLst>
          </p:cNvPr>
          <p:cNvSpPr/>
          <p:nvPr/>
        </p:nvSpPr>
        <p:spPr>
          <a:xfrm flipV="1">
            <a:off x="6241349" y="3157634"/>
            <a:ext cx="507363" cy="1828800"/>
          </a:xfrm>
          <a:prstGeom prst="leftBrace">
            <a:avLst>
              <a:gd name="adj1" fmla="val 0"/>
              <a:gd name="adj2" fmla="val 50000"/>
            </a:avLst>
          </a:prstGeom>
          <a:noFill/>
          <a:ln w="12700" cap="flat" cmpd="sng" algn="ctr">
            <a:solidFill>
              <a:srgbClr val="008C9E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marL="0" marR="0" lvl="0" indent="0" algn="ctr" defTabSz="9143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charset="0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D2BC542-23F9-9B41-4B6E-A82A743D0C68}"/>
              </a:ext>
            </a:extLst>
          </p:cNvPr>
          <p:cNvSpPr txBox="1"/>
          <p:nvPr/>
        </p:nvSpPr>
        <p:spPr>
          <a:xfrm>
            <a:off x="4933774" y="4652329"/>
            <a:ext cx="14635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86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i="0" u="none" strike="noStrike" kern="1200" cap="none" spc="0" normalizeH="0" baseline="0" noProof="0">
                <a:ln>
                  <a:noFill/>
                </a:ln>
                <a:solidFill>
                  <a:srgbClr val="0497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Liqid Composable </a:t>
            </a:r>
            <a:br>
              <a:rPr kumimoji="0" lang="en-US" sz="1100" i="0" u="none" strike="noStrike" kern="1200" cap="none" spc="0" normalizeH="0" baseline="0" noProof="0">
                <a:ln>
                  <a:noFill/>
                </a:ln>
                <a:solidFill>
                  <a:srgbClr val="0497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100" i="0" u="none" strike="noStrike" kern="1200" cap="none" spc="0" normalizeH="0" baseline="0" noProof="0">
                <a:ln>
                  <a:noFill/>
                </a:ln>
                <a:solidFill>
                  <a:srgbClr val="0497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Software &amp; Fabric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607E33DA-4037-1EA6-931A-5B840029507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0871" y="3458788"/>
            <a:ext cx="1176353" cy="1150540"/>
          </a:xfrm>
          <a:prstGeom prst="rect">
            <a:avLst/>
          </a:prstGeom>
        </p:spPr>
      </p:pic>
      <p:sp>
        <p:nvSpPr>
          <p:cNvPr id="51" name="Left Brace 50">
            <a:extLst>
              <a:ext uri="{FF2B5EF4-FFF2-40B4-BE49-F238E27FC236}">
                <a16:creationId xmlns:a16="http://schemas.microsoft.com/office/drawing/2014/main" id="{C13C950E-14E7-C970-87D7-0ADB73FC0078}"/>
              </a:ext>
            </a:extLst>
          </p:cNvPr>
          <p:cNvSpPr/>
          <p:nvPr/>
        </p:nvSpPr>
        <p:spPr>
          <a:xfrm rot="10800000" flipV="1">
            <a:off x="4510233" y="3212056"/>
            <a:ext cx="601447" cy="1712747"/>
          </a:xfrm>
          <a:prstGeom prst="leftBrace">
            <a:avLst>
              <a:gd name="adj1" fmla="val 0"/>
              <a:gd name="adj2" fmla="val 50000"/>
            </a:avLst>
          </a:prstGeom>
          <a:noFill/>
          <a:ln w="12700" cap="flat" cmpd="sng" algn="ctr">
            <a:solidFill>
              <a:srgbClr val="008C9E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marL="0" marR="0" lvl="0" indent="0" algn="ctr" defTabSz="9143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Calibri Light" panose="020F0302020204030204"/>
              <a:ea typeface="ＭＳ Ｐゴシック" charset="0"/>
            </a:endParaRPr>
          </a:p>
        </p:txBody>
      </p:sp>
      <p:sp>
        <p:nvSpPr>
          <p:cNvPr id="52" name="Left Brace 51">
            <a:extLst>
              <a:ext uri="{FF2B5EF4-FFF2-40B4-BE49-F238E27FC236}">
                <a16:creationId xmlns:a16="http://schemas.microsoft.com/office/drawing/2014/main" id="{42777C3B-F3FB-8DBA-38F6-B09625C85D48}"/>
              </a:ext>
            </a:extLst>
          </p:cNvPr>
          <p:cNvSpPr/>
          <p:nvPr/>
        </p:nvSpPr>
        <p:spPr>
          <a:xfrm rot="10800000" flipV="1">
            <a:off x="4510233" y="3767456"/>
            <a:ext cx="601447" cy="601947"/>
          </a:xfrm>
          <a:prstGeom prst="leftBrace">
            <a:avLst>
              <a:gd name="adj1" fmla="val 0"/>
              <a:gd name="adj2" fmla="val 50000"/>
            </a:avLst>
          </a:prstGeom>
          <a:noFill/>
          <a:ln w="12700" cap="flat" cmpd="sng" algn="ctr">
            <a:solidFill>
              <a:srgbClr val="008C9E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marL="0" marR="0" lvl="0" indent="0" algn="ctr" defTabSz="9143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Calibri Light" panose="020F0302020204030204"/>
              <a:ea typeface="ＭＳ Ｐゴシック" charset="0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F4E3F07A-F468-BFE9-3C33-278023A0613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8212" y="2359002"/>
            <a:ext cx="326398" cy="32340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502D258E-588F-BFC9-11CB-E8A9F550DA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7568" y="2359002"/>
            <a:ext cx="326398" cy="323401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35740C4C-3F9D-554D-D8CF-9942373E5E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6924" y="2359002"/>
            <a:ext cx="326398" cy="32340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E43B10E0-AF5E-04F8-C06B-32B35F411B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6280" y="2359002"/>
            <a:ext cx="326398" cy="323401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B31CF758-8042-089D-08DD-0C0BA7A29A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8212" y="344340"/>
            <a:ext cx="326398" cy="323401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045FFD16-8306-9C12-90B3-E93B919B2F8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7568" y="344340"/>
            <a:ext cx="326398" cy="323401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C960185-0F21-E55B-B63F-367EAB412C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6924" y="344340"/>
            <a:ext cx="326398" cy="323401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377A90AC-A8DD-A334-195D-051CCC2B70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6280" y="344340"/>
            <a:ext cx="326398" cy="323401"/>
          </a:xfrm>
          <a:prstGeom prst="rect">
            <a:avLst/>
          </a:prstGeom>
        </p:spPr>
      </p:pic>
      <p:pic>
        <p:nvPicPr>
          <p:cNvPr id="21" name="Picture 20" descr="A grey rectangular object with black background&#10;&#10;Description automatically generated">
            <a:extLst>
              <a:ext uri="{FF2B5EF4-FFF2-40B4-BE49-F238E27FC236}">
                <a16:creationId xmlns:a16="http://schemas.microsoft.com/office/drawing/2014/main" id="{9F6A7C7A-64DA-D4A3-1E4D-608A8BAF0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7996" y="2978689"/>
            <a:ext cx="2760872" cy="1258633"/>
          </a:xfrm>
          <a:prstGeom prst="rect">
            <a:avLst/>
          </a:prstGeom>
        </p:spPr>
      </p:pic>
      <p:grpSp>
        <p:nvGrpSpPr>
          <p:cNvPr id="131" name="Group 130">
            <a:extLst>
              <a:ext uri="{FF2B5EF4-FFF2-40B4-BE49-F238E27FC236}">
                <a16:creationId xmlns:a16="http://schemas.microsoft.com/office/drawing/2014/main" id="{6212F380-5BCF-C95C-C650-E90A46F8F2B9}"/>
              </a:ext>
            </a:extLst>
          </p:cNvPr>
          <p:cNvGrpSpPr/>
          <p:nvPr/>
        </p:nvGrpSpPr>
        <p:grpSpPr>
          <a:xfrm>
            <a:off x="2364638" y="2011188"/>
            <a:ext cx="1478040" cy="858376"/>
            <a:chOff x="10195280" y="1904535"/>
            <a:chExt cx="1620356" cy="919449"/>
          </a:xfrm>
        </p:grpSpPr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30973F69-1471-C520-F088-E8E8981CB4C1}"/>
                </a:ext>
              </a:extLst>
            </p:cNvPr>
            <p:cNvSpPr/>
            <p:nvPr/>
          </p:nvSpPr>
          <p:spPr>
            <a:xfrm>
              <a:off x="10195280" y="1904536"/>
              <a:ext cx="1620356" cy="8887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D9DF4F5-CA51-9E87-D1E5-B4827D8EAE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50565" y="1904536"/>
              <a:ext cx="326398" cy="32340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B4B210C-2E77-AAB6-6AA5-87B17CD9B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50130" y="1904536"/>
              <a:ext cx="326398" cy="32340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C6162E9-A6B8-FF2E-F6FE-BA3BD4D4A2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51948" y="1904536"/>
              <a:ext cx="326398" cy="32340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478B527-A821-0468-83A8-0682989D9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463269" y="1904536"/>
              <a:ext cx="326398" cy="32340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FDF3EA6-EBB6-FCED-E6D2-0DE5BAAB1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61468" y="1904535"/>
              <a:ext cx="326398" cy="32340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51C5DAB-FAD3-E389-220D-C756B37B2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50566" y="2099223"/>
              <a:ext cx="326398" cy="32340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3C8BF77-EDA6-79D7-F88A-FBE05BEA2E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50131" y="2099223"/>
              <a:ext cx="326398" cy="32340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C4D9175-C6A2-4FE2-3B81-5091225234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51949" y="2099223"/>
              <a:ext cx="326398" cy="32340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F2637E6-89AB-AEEC-3A7A-9604E3E95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463270" y="2099223"/>
              <a:ext cx="326398" cy="32340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5FFCE31-F38E-4442-7615-2EBBF9E22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61469" y="2099222"/>
              <a:ext cx="326398" cy="323401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11E4D3A-1773-37E8-EFD1-A198476A51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50567" y="2305897"/>
              <a:ext cx="326398" cy="323401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2CB90BF-3B0F-01CA-2ACB-089303A94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50132" y="2305897"/>
              <a:ext cx="326398" cy="32340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46E1620-A88C-FCB6-3092-3229BA9D8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51950" y="2305897"/>
              <a:ext cx="326398" cy="32340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645110C-D4C4-F78A-CDCC-5C3A8FDC1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463271" y="2305897"/>
              <a:ext cx="326398" cy="323401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F71685F4-C1E0-EF9F-128B-CCB148AE4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61470" y="2305895"/>
              <a:ext cx="326398" cy="323401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94C7C724-7244-F7E2-F1D4-C3F2CF48E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50569" y="2500583"/>
              <a:ext cx="326398" cy="323401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F3DC8637-33FE-1241-7C95-8717862A7A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50137" y="2500583"/>
              <a:ext cx="326398" cy="323401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B2175AB8-4D80-F5B7-3B39-A61F1A647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51959" y="2500583"/>
              <a:ext cx="326398" cy="323401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EC13FEF2-9CB7-07B5-671D-4AD2913E2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463283" y="2500583"/>
              <a:ext cx="326398" cy="323401"/>
            </a:xfrm>
            <a:prstGeom prst="rect">
              <a:avLst/>
            </a:prstGeom>
          </p:spPr>
        </p:pic>
        <p:pic>
          <p:nvPicPr>
            <p:cNvPr id="129" name="Picture 128">
              <a:extLst>
                <a:ext uri="{FF2B5EF4-FFF2-40B4-BE49-F238E27FC236}">
                  <a16:creationId xmlns:a16="http://schemas.microsoft.com/office/drawing/2014/main" id="{A2C1B60E-9D40-408C-9E0A-0FCD79215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61465" y="2500583"/>
              <a:ext cx="326398" cy="323401"/>
            </a:xfrm>
            <a:prstGeom prst="rect">
              <a:avLst/>
            </a:prstGeom>
          </p:spPr>
        </p:pic>
      </p:grpSp>
      <p:sp>
        <p:nvSpPr>
          <p:cNvPr id="58" name="Rounded Rectangle 21">
            <a:extLst>
              <a:ext uri="{FF2B5EF4-FFF2-40B4-BE49-F238E27FC236}">
                <a16:creationId xmlns:a16="http://schemas.microsoft.com/office/drawing/2014/main" id="{D8603078-48CF-7727-D0A6-6DD8BB0DAFF2}"/>
              </a:ext>
            </a:extLst>
          </p:cNvPr>
          <p:cNvSpPr/>
          <p:nvPr/>
        </p:nvSpPr>
        <p:spPr>
          <a:xfrm rot="5400000">
            <a:off x="2582106" y="1773361"/>
            <a:ext cx="1063697" cy="1587765"/>
          </a:xfrm>
          <a:prstGeom prst="homePlate">
            <a:avLst>
              <a:gd name="adj" fmla="val 29706"/>
            </a:avLst>
          </a:prstGeom>
          <a:noFill/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9" name="Rounded Rectangle 21">
            <a:extLst>
              <a:ext uri="{FF2B5EF4-FFF2-40B4-BE49-F238E27FC236}">
                <a16:creationId xmlns:a16="http://schemas.microsoft.com/office/drawing/2014/main" id="{CE6C4F51-9CE9-BCDC-809E-18966335AA32}"/>
              </a:ext>
            </a:extLst>
          </p:cNvPr>
          <p:cNvSpPr/>
          <p:nvPr/>
        </p:nvSpPr>
        <p:spPr>
          <a:xfrm rot="5400000">
            <a:off x="2592461" y="3513318"/>
            <a:ext cx="1063697" cy="1587765"/>
          </a:xfrm>
          <a:prstGeom prst="homePlate">
            <a:avLst>
              <a:gd name="adj" fmla="val 29706"/>
            </a:avLst>
          </a:prstGeom>
          <a:noFill/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AF215BA0-2961-69A2-D4A8-911B214313A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6214" y="4611670"/>
            <a:ext cx="1995482" cy="686355"/>
          </a:xfrm>
          <a:prstGeom prst="rect">
            <a:avLst/>
          </a:prstGeom>
        </p:spPr>
      </p:pic>
      <p:pic>
        <p:nvPicPr>
          <p:cNvPr id="241" name="Picture 240" descr="A picture containing icon&#10;&#10;Description automatically generated">
            <a:extLst>
              <a:ext uri="{FF2B5EF4-FFF2-40B4-BE49-F238E27FC236}">
                <a16:creationId xmlns:a16="http://schemas.microsoft.com/office/drawing/2014/main" id="{4AB23A5A-B9E8-A8E7-6CE9-DAEBB5EEDFD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6214" y="2885944"/>
            <a:ext cx="1995482" cy="686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417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953 0.17431 L -3.54167E-6 0.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77" y="377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943 0.17431 L -3.33333E-6 0.2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71" y="377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336 0.17431 L -3.125E-6 0.2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74" y="377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529 0.1713 L -2.91667E-6 0.2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71" y="393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631 0.39676 L -3.33333E-6 0.2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15" y="-7338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625 0.40301 L -3.125E-6 0.2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13" y="-7662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052 0.46135 L -3.54167E-6 0.2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26" y="-10579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047 0.4625 L -3.33333E-6 0.2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23" y="-10625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519 0.4625 L -3.125E-6 0.25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66" y="-10625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407 0.46922 L -2.91667E-6 0.25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03" y="-1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 grey rectangular object with black background&#10;&#10;Description automatically generated">
            <a:extLst>
              <a:ext uri="{FF2B5EF4-FFF2-40B4-BE49-F238E27FC236}">
                <a16:creationId xmlns:a16="http://schemas.microsoft.com/office/drawing/2014/main" id="{054443FA-ABD9-D2AC-55BC-FBE8CFDA1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7996" y="3912475"/>
            <a:ext cx="2760872" cy="1258633"/>
          </a:xfrm>
          <a:prstGeom prst="rect">
            <a:avLst/>
          </a:prstGeom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id="{0E1467E3-FB41-79B1-5A14-1AC2558A3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57" y="99887"/>
            <a:ext cx="10515600" cy="914400"/>
          </a:xfrm>
        </p:spPr>
        <p:txBody>
          <a:bodyPr>
            <a:normAutofit/>
          </a:bodyPr>
          <a:lstStyle/>
          <a:p>
            <a:pPr marL="0" marR="0" lvl="0" indent="0" algn="l" defTabSz="6857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Roboto Thin" pitchFamily="2" charset="0"/>
                <a:cs typeface="+mj-cs"/>
              </a:rPr>
              <a:t>Powerful and Efficient AI Infrastructure</a:t>
            </a:r>
          </a:p>
        </p:txBody>
      </p:sp>
      <p:sp>
        <p:nvSpPr>
          <p:cNvPr id="250" name="Text Placeholder 20">
            <a:extLst>
              <a:ext uri="{FF2B5EF4-FFF2-40B4-BE49-F238E27FC236}">
                <a16:creationId xmlns:a16="http://schemas.microsoft.com/office/drawing/2014/main" id="{8CEE76E9-D018-6347-B09F-66A02949F054}"/>
              </a:ext>
            </a:extLst>
          </p:cNvPr>
          <p:cNvSpPr txBox="1">
            <a:spLocks/>
          </p:cNvSpPr>
          <p:nvPr/>
        </p:nvSpPr>
        <p:spPr>
          <a:xfrm>
            <a:off x="1900969" y="1413582"/>
            <a:ext cx="2478049" cy="3657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43" indent="-171443" algn="l" defTabSz="68577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+mn-lt"/>
                <a:ea typeface="Roboto Thin" pitchFamily="2" charset="0"/>
                <a:cs typeface="+mn-cs"/>
              </a:defRPr>
            </a:lvl1pPr>
            <a:lvl2pPr marL="514329" indent="-171443" algn="l" defTabSz="68577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+mn-lt"/>
                <a:ea typeface="Roboto Thin" pitchFamily="2" charset="0"/>
                <a:cs typeface="+mn-cs"/>
              </a:defRPr>
            </a:lvl2pPr>
            <a:lvl3pPr marL="857216" indent="-171443" algn="l" defTabSz="68577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bg1"/>
                </a:solidFill>
                <a:latin typeface="+mn-lt"/>
                <a:ea typeface="Roboto Thin" pitchFamily="2" charset="0"/>
                <a:cs typeface="+mn-cs"/>
              </a:defRPr>
            </a:lvl3pPr>
            <a:lvl4pPr marL="1200102" indent="-171443" algn="l" defTabSz="68577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1"/>
                </a:solidFill>
                <a:latin typeface="+mn-lt"/>
                <a:ea typeface="Roboto Thin" pitchFamily="2" charset="0"/>
                <a:cs typeface="+mn-cs"/>
              </a:defRPr>
            </a:lvl4pPr>
            <a:lvl5pPr marL="1542988" indent="-171443" algn="l" defTabSz="68577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1"/>
                </a:solidFill>
                <a:latin typeface="+mn-lt"/>
                <a:ea typeface="Roboto Thin" pitchFamily="2" charset="0"/>
                <a:cs typeface="+mn-cs"/>
              </a:defRPr>
            </a:lvl5pPr>
            <a:lvl6pPr marL="1885875" indent="-171443" algn="l" defTabSz="68577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61" indent="-171443" algn="l" defTabSz="68577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47" indent="-171443" algn="l" defTabSz="68577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33" indent="-171443" algn="l" defTabSz="68577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56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  <a:ea typeface="ＭＳ Ｐゴシック" charset="0"/>
                <a:cs typeface="Calibri Light" panose="020F0302020204030204" pitchFamily="34" charset="0"/>
              </a:rPr>
              <a:t>Conventional AI Servers</a:t>
            </a:r>
          </a:p>
        </p:txBody>
      </p:sp>
      <p:sp>
        <p:nvSpPr>
          <p:cNvPr id="255" name="Freeform: Shape 254">
            <a:extLst>
              <a:ext uri="{FF2B5EF4-FFF2-40B4-BE49-F238E27FC236}">
                <a16:creationId xmlns:a16="http://schemas.microsoft.com/office/drawing/2014/main" id="{30DB689F-1945-9E2F-19A7-3C1FCF19FD71}"/>
              </a:ext>
            </a:extLst>
          </p:cNvPr>
          <p:cNvSpPr/>
          <p:nvPr/>
        </p:nvSpPr>
        <p:spPr>
          <a:xfrm>
            <a:off x="2178985" y="5434663"/>
            <a:ext cx="1932711" cy="1021145"/>
          </a:xfrm>
          <a:custGeom>
            <a:avLst/>
            <a:gdLst>
              <a:gd name="connsiteX0" fmla="*/ 0 w 2649365"/>
              <a:gd name="connsiteY0" fmla="*/ 0 h 935070"/>
              <a:gd name="connsiteX1" fmla="*/ 2649365 w 2649365"/>
              <a:gd name="connsiteY1" fmla="*/ 0 h 935070"/>
              <a:gd name="connsiteX2" fmla="*/ 2649365 w 2649365"/>
              <a:gd name="connsiteY2" fmla="*/ 935070 h 935070"/>
              <a:gd name="connsiteX3" fmla="*/ 0 w 2649365"/>
              <a:gd name="connsiteY3" fmla="*/ 935070 h 935070"/>
              <a:gd name="connsiteX4" fmla="*/ 0 w 2649365"/>
              <a:gd name="connsiteY4" fmla="*/ 0 h 935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49365" h="935070">
                <a:moveTo>
                  <a:pt x="0" y="0"/>
                </a:moveTo>
                <a:lnTo>
                  <a:pt x="2649365" y="0"/>
                </a:lnTo>
                <a:lnTo>
                  <a:pt x="2649365" y="935070"/>
                </a:lnTo>
                <a:lnTo>
                  <a:pt x="0" y="93507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7160" tIns="137160" rIns="137160" bIns="137160" numCol="1" spcCol="1270" anchor="t" anchorCtr="0">
            <a:noAutofit/>
          </a:bodyPr>
          <a:lstStyle/>
          <a:p>
            <a:pPr marL="285750" indent="-285750" defTabSz="1600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ptos" panose="020B0004020202020204" pitchFamily="34" charset="0"/>
              <a:buChar char="!"/>
              <a:defRPr/>
            </a:pPr>
            <a:r>
              <a:rPr lang="en-US" sz="1400" kern="100" dirty="0">
                <a:solidFill>
                  <a:srgbClr val="C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Low GPU Density</a:t>
            </a:r>
          </a:p>
          <a:p>
            <a:pPr marL="285750" indent="-285750" defTabSz="1600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ptos" panose="020B0004020202020204" pitchFamily="34" charset="0"/>
              <a:buChar char="!"/>
              <a:defRPr/>
            </a:pPr>
            <a:r>
              <a:rPr lang="en-US" sz="1400" kern="100" dirty="0">
                <a:solidFill>
                  <a:srgbClr val="C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High Power/TCO</a:t>
            </a:r>
          </a:p>
          <a:p>
            <a:pPr marL="285750" indent="-285750" defTabSz="1600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ptos" panose="020B0004020202020204" pitchFamily="34" charset="0"/>
              <a:buChar char="!"/>
              <a:defRPr/>
            </a:pPr>
            <a:r>
              <a:rPr lang="en-US" sz="1400" kern="100" dirty="0">
                <a:solidFill>
                  <a:srgbClr val="C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Limited Flexibility</a:t>
            </a:r>
            <a:endParaRPr lang="en-US" sz="1400" kern="100" dirty="0">
              <a:solidFill>
                <a:srgbClr val="C0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A07DC85-4D66-4212-11C6-5CA850FAAF76}"/>
              </a:ext>
            </a:extLst>
          </p:cNvPr>
          <p:cNvSpPr txBox="1"/>
          <p:nvPr/>
        </p:nvSpPr>
        <p:spPr>
          <a:xfrm>
            <a:off x="6838193" y="1413582"/>
            <a:ext cx="3460475" cy="36576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marL="0" marR="0" lvl="0" indent="0" algn="ctr" defTabSz="9143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Calibri Light" panose="020F0302020204030204" pitchFamily="34" charset="0"/>
              </a:rPr>
              <a:t>Dynamically Configured AI Servers</a:t>
            </a: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B6134A4D-DDF0-0B7F-F2D3-10C81F74D4BF}"/>
              </a:ext>
            </a:extLst>
          </p:cNvPr>
          <p:cNvSpPr/>
          <p:nvPr/>
        </p:nvSpPr>
        <p:spPr>
          <a:xfrm>
            <a:off x="7395035" y="5434663"/>
            <a:ext cx="2346792" cy="1021145"/>
          </a:xfrm>
          <a:custGeom>
            <a:avLst/>
            <a:gdLst>
              <a:gd name="connsiteX0" fmla="*/ 0 w 2649365"/>
              <a:gd name="connsiteY0" fmla="*/ 0 h 935070"/>
              <a:gd name="connsiteX1" fmla="*/ 2649365 w 2649365"/>
              <a:gd name="connsiteY1" fmla="*/ 0 h 935070"/>
              <a:gd name="connsiteX2" fmla="*/ 2649365 w 2649365"/>
              <a:gd name="connsiteY2" fmla="*/ 935070 h 935070"/>
              <a:gd name="connsiteX3" fmla="*/ 0 w 2649365"/>
              <a:gd name="connsiteY3" fmla="*/ 935070 h 935070"/>
              <a:gd name="connsiteX4" fmla="*/ 0 w 2649365"/>
              <a:gd name="connsiteY4" fmla="*/ 0 h 935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49365" h="935070">
                <a:moveTo>
                  <a:pt x="0" y="0"/>
                </a:moveTo>
                <a:lnTo>
                  <a:pt x="2649365" y="0"/>
                </a:lnTo>
                <a:lnTo>
                  <a:pt x="2649365" y="935070"/>
                </a:lnTo>
                <a:lnTo>
                  <a:pt x="0" y="93507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7160" tIns="137160" rIns="137160" bIns="137160" numCol="1" spcCol="1270" anchor="t" anchorCtr="0">
            <a:noAutofit/>
          </a:bodyPr>
          <a:lstStyle/>
          <a:p>
            <a:pPr marL="285750" indent="-285750" defTabSz="1600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ptos" panose="020B0004020202020204" pitchFamily="34" charset="0"/>
              <a:buChar char="✓"/>
              <a:defRPr/>
            </a:pPr>
            <a:r>
              <a:rPr lang="en-US" sz="1400" kern="100" dirty="0">
                <a:solidFill>
                  <a:srgbClr val="C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Maximum GPU Density</a:t>
            </a:r>
            <a:endParaRPr lang="en-US" sz="1400" kern="100" dirty="0">
              <a:solidFill>
                <a:srgbClr val="C00000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 defTabSz="1600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ptos" panose="020B0004020202020204" pitchFamily="34" charset="0"/>
              <a:buChar char="✓"/>
              <a:defRPr/>
            </a:pPr>
            <a:r>
              <a:rPr lang="en-US" sz="1400" kern="100" dirty="0">
                <a:solidFill>
                  <a:srgbClr val="C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Lowest Power/Cooling</a:t>
            </a:r>
          </a:p>
          <a:p>
            <a:pPr marL="285750" indent="-285750" defTabSz="1600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ptos" panose="020B0004020202020204" pitchFamily="34" charset="0"/>
              <a:buChar char="✓"/>
              <a:defRPr/>
            </a:pPr>
            <a:r>
              <a:rPr lang="en-US" sz="1400" kern="100" dirty="0">
                <a:solidFill>
                  <a:srgbClr val="C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Silicon Diversity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C2F5BDD-DFD1-08E6-AD7E-282F9083166C}"/>
              </a:ext>
            </a:extLst>
          </p:cNvPr>
          <p:cNvGrpSpPr/>
          <p:nvPr/>
        </p:nvGrpSpPr>
        <p:grpSpPr>
          <a:xfrm>
            <a:off x="7653789" y="2306460"/>
            <a:ext cx="1829286" cy="447495"/>
            <a:chOff x="7653789" y="2015040"/>
            <a:chExt cx="1829286" cy="447495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6A41BB63-CD33-1DDC-A758-456EF45B559C}"/>
                </a:ext>
              </a:extLst>
            </p:cNvPr>
            <p:cNvSpPr/>
            <p:nvPr/>
          </p:nvSpPr>
          <p:spPr>
            <a:xfrm>
              <a:off x="7653789" y="2048256"/>
              <a:ext cx="1829286" cy="398654"/>
            </a:xfrm>
            <a:prstGeom prst="roundRect">
              <a:avLst/>
            </a:prstGeom>
            <a:solidFill>
              <a:schemeClr val="bg1"/>
            </a:solidFill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FF9C676-F80A-87F5-53E2-147B4FECCB16}"/>
                </a:ext>
              </a:extLst>
            </p:cNvPr>
            <p:cNvSpPr txBox="1"/>
            <p:nvPr/>
          </p:nvSpPr>
          <p:spPr>
            <a:xfrm>
              <a:off x="7912507" y="2015040"/>
              <a:ext cx="1311849" cy="447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10 GPUs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17CC8B7-38FF-5CDB-F5D1-DB82854B6866}"/>
              </a:ext>
            </a:extLst>
          </p:cNvPr>
          <p:cNvGrpSpPr/>
          <p:nvPr/>
        </p:nvGrpSpPr>
        <p:grpSpPr>
          <a:xfrm>
            <a:off x="7653789" y="2305732"/>
            <a:ext cx="1829286" cy="447495"/>
            <a:chOff x="7653789" y="2015040"/>
            <a:chExt cx="1829286" cy="447495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363D5D70-8267-7A77-48F2-D11527EEDEFD}"/>
                </a:ext>
              </a:extLst>
            </p:cNvPr>
            <p:cNvSpPr/>
            <p:nvPr/>
          </p:nvSpPr>
          <p:spPr>
            <a:xfrm>
              <a:off x="7653789" y="2048256"/>
              <a:ext cx="1829286" cy="398654"/>
            </a:xfrm>
            <a:prstGeom prst="roundRect">
              <a:avLst/>
            </a:prstGeom>
            <a:solidFill>
              <a:schemeClr val="bg1"/>
            </a:solidFill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FAA9206-B97E-BEE9-43B3-71D4554AB335}"/>
                </a:ext>
              </a:extLst>
            </p:cNvPr>
            <p:cNvSpPr txBox="1"/>
            <p:nvPr/>
          </p:nvSpPr>
          <p:spPr>
            <a:xfrm>
              <a:off x="7912507" y="2015040"/>
              <a:ext cx="1311849" cy="447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20 GPUs</a:t>
              </a:r>
            </a:p>
          </p:txBody>
        </p:sp>
      </p:grpSp>
      <p:sp>
        <p:nvSpPr>
          <p:cNvPr id="46" name="Left Brace 45">
            <a:extLst>
              <a:ext uri="{FF2B5EF4-FFF2-40B4-BE49-F238E27FC236}">
                <a16:creationId xmlns:a16="http://schemas.microsoft.com/office/drawing/2014/main" id="{2DC15E4F-BD61-7058-70DA-507AD3D614D3}"/>
              </a:ext>
            </a:extLst>
          </p:cNvPr>
          <p:cNvSpPr/>
          <p:nvPr/>
        </p:nvSpPr>
        <p:spPr>
          <a:xfrm flipV="1">
            <a:off x="6241349" y="3157634"/>
            <a:ext cx="507363" cy="1828800"/>
          </a:xfrm>
          <a:prstGeom prst="leftBrace">
            <a:avLst>
              <a:gd name="adj1" fmla="val 0"/>
              <a:gd name="adj2" fmla="val 50000"/>
            </a:avLst>
          </a:prstGeom>
          <a:noFill/>
          <a:ln w="12700" cap="flat" cmpd="sng" algn="ctr">
            <a:solidFill>
              <a:srgbClr val="008C9E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marL="0" marR="0" lvl="0" indent="0" algn="ctr" defTabSz="9143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charset="0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D2BC542-23F9-9B41-4B6E-A82A743D0C68}"/>
              </a:ext>
            </a:extLst>
          </p:cNvPr>
          <p:cNvSpPr txBox="1"/>
          <p:nvPr/>
        </p:nvSpPr>
        <p:spPr>
          <a:xfrm>
            <a:off x="4933774" y="4652329"/>
            <a:ext cx="14635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86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i="0" u="none" strike="noStrike" kern="1200" cap="none" spc="0" normalizeH="0" baseline="0" noProof="0">
                <a:ln>
                  <a:noFill/>
                </a:ln>
                <a:solidFill>
                  <a:srgbClr val="0497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Liqid Composable </a:t>
            </a:r>
            <a:br>
              <a:rPr kumimoji="0" lang="en-US" sz="1100" i="0" u="none" strike="noStrike" kern="1200" cap="none" spc="0" normalizeH="0" baseline="0" noProof="0">
                <a:ln>
                  <a:noFill/>
                </a:ln>
                <a:solidFill>
                  <a:srgbClr val="0497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100" i="0" u="none" strike="noStrike" kern="1200" cap="none" spc="0" normalizeH="0" baseline="0" noProof="0">
                <a:ln>
                  <a:noFill/>
                </a:ln>
                <a:solidFill>
                  <a:srgbClr val="0497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Software &amp; Fabric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607E33DA-4037-1EA6-931A-5B840029507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0871" y="3458788"/>
            <a:ext cx="1176353" cy="1150540"/>
          </a:xfrm>
          <a:prstGeom prst="rect">
            <a:avLst/>
          </a:prstGeom>
        </p:spPr>
      </p:pic>
      <p:sp>
        <p:nvSpPr>
          <p:cNvPr id="51" name="Left Brace 50">
            <a:extLst>
              <a:ext uri="{FF2B5EF4-FFF2-40B4-BE49-F238E27FC236}">
                <a16:creationId xmlns:a16="http://schemas.microsoft.com/office/drawing/2014/main" id="{C13C950E-14E7-C970-87D7-0ADB73FC0078}"/>
              </a:ext>
            </a:extLst>
          </p:cNvPr>
          <p:cNvSpPr/>
          <p:nvPr/>
        </p:nvSpPr>
        <p:spPr>
          <a:xfrm rot="10800000" flipV="1">
            <a:off x="4510233" y="3212056"/>
            <a:ext cx="601447" cy="1712747"/>
          </a:xfrm>
          <a:prstGeom prst="leftBrace">
            <a:avLst>
              <a:gd name="adj1" fmla="val 0"/>
              <a:gd name="adj2" fmla="val 50000"/>
            </a:avLst>
          </a:prstGeom>
          <a:noFill/>
          <a:ln w="12700" cap="flat" cmpd="sng" algn="ctr">
            <a:solidFill>
              <a:srgbClr val="008C9E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marL="0" marR="0" lvl="0" indent="0" algn="ctr" defTabSz="9143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Calibri Light" panose="020F0302020204030204"/>
              <a:ea typeface="ＭＳ Ｐゴシック" charset="0"/>
            </a:endParaRPr>
          </a:p>
        </p:txBody>
      </p:sp>
      <p:sp>
        <p:nvSpPr>
          <p:cNvPr id="52" name="Left Brace 51">
            <a:extLst>
              <a:ext uri="{FF2B5EF4-FFF2-40B4-BE49-F238E27FC236}">
                <a16:creationId xmlns:a16="http://schemas.microsoft.com/office/drawing/2014/main" id="{42777C3B-F3FB-8DBA-38F6-B09625C85D48}"/>
              </a:ext>
            </a:extLst>
          </p:cNvPr>
          <p:cNvSpPr/>
          <p:nvPr/>
        </p:nvSpPr>
        <p:spPr>
          <a:xfrm rot="10800000" flipV="1">
            <a:off x="4510233" y="3767456"/>
            <a:ext cx="601447" cy="601947"/>
          </a:xfrm>
          <a:prstGeom prst="leftBrace">
            <a:avLst>
              <a:gd name="adj1" fmla="val 0"/>
              <a:gd name="adj2" fmla="val 50000"/>
            </a:avLst>
          </a:prstGeom>
          <a:noFill/>
          <a:ln w="12700" cap="flat" cmpd="sng" algn="ctr">
            <a:solidFill>
              <a:srgbClr val="008C9E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marL="0" marR="0" lvl="0" indent="0" algn="ctr" defTabSz="9143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Calibri Light" panose="020F0302020204030204"/>
              <a:ea typeface="ＭＳ Ｐゴシック" charset="0"/>
            </a:endParaRPr>
          </a:p>
        </p:txBody>
      </p:sp>
      <p:pic>
        <p:nvPicPr>
          <p:cNvPr id="21" name="Picture 20" descr="A grey rectangular object with black background&#10;&#10;Description automatically generated">
            <a:extLst>
              <a:ext uri="{FF2B5EF4-FFF2-40B4-BE49-F238E27FC236}">
                <a16:creationId xmlns:a16="http://schemas.microsoft.com/office/drawing/2014/main" id="{9F6A7C7A-64DA-D4A3-1E4D-608A8BAF0C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7996" y="2978689"/>
            <a:ext cx="2760872" cy="125863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2BF4113-8E1D-F30A-8534-0C4B9BB32D0D}"/>
              </a:ext>
            </a:extLst>
          </p:cNvPr>
          <p:cNvGrpSpPr/>
          <p:nvPr/>
        </p:nvGrpSpPr>
        <p:grpSpPr>
          <a:xfrm>
            <a:off x="2364638" y="2011188"/>
            <a:ext cx="1478040" cy="858376"/>
            <a:chOff x="2364638" y="2011188"/>
            <a:chExt cx="1478040" cy="858376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F4E3F07A-F468-BFE9-3C33-278023A061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78212" y="2359002"/>
              <a:ext cx="326398" cy="323401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502D258E-588F-BFC9-11CB-E8A9F550D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57568" y="2359002"/>
              <a:ext cx="326398" cy="323401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35740C4C-3F9D-554D-D8CF-9942373E5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36924" y="2359002"/>
              <a:ext cx="326398" cy="323401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E43B10E0-AF5E-04F8-C06B-32B35F411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6280" y="2359002"/>
              <a:ext cx="326398" cy="323401"/>
            </a:xfrm>
            <a:prstGeom prst="rect">
              <a:avLst/>
            </a:prstGeom>
          </p:spPr>
        </p:pic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30973F69-1471-C520-F088-E8E8981CB4C1}"/>
                </a:ext>
              </a:extLst>
            </p:cNvPr>
            <p:cNvSpPr/>
            <p:nvPr/>
          </p:nvSpPr>
          <p:spPr>
            <a:xfrm>
              <a:off x="2364638" y="2011189"/>
              <a:ext cx="1478040" cy="8297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D9DF4F5-CA51-9E87-D1E5-B4827D8EAE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15067" y="2011189"/>
              <a:ext cx="297730" cy="30192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B4B210C-2E77-AAB6-6AA5-87B17CD9B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8321" y="2011189"/>
              <a:ext cx="297730" cy="30192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C6162E9-A6B8-FF2E-F6FE-BA3BD4D4A2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3631" y="2011189"/>
              <a:ext cx="297730" cy="30192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478B527-A821-0468-83A8-0682989D9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21259" y="2011189"/>
              <a:ext cx="297730" cy="30192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FDF3EA6-EBB6-FCED-E6D2-0DE5BAAB1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5966" y="2011188"/>
              <a:ext cx="297730" cy="30192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51C5DAB-FAD3-E389-220D-C756B37B2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15068" y="2192944"/>
              <a:ext cx="297730" cy="30192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3C8BF77-EDA6-79D7-F88A-FBE05BEA2E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8322" y="2192944"/>
              <a:ext cx="297730" cy="30192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C4D9175-C6A2-4FE2-3B81-5091225234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3632" y="2192944"/>
              <a:ext cx="297730" cy="30192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F2637E6-89AB-AEEC-3A7A-9604E3E95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21260" y="2192944"/>
              <a:ext cx="297730" cy="30192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5FFCE31-F38E-4442-7615-2EBBF9E22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5967" y="2192943"/>
              <a:ext cx="297730" cy="30192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11E4D3A-1773-37E8-EFD1-A198476A51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15069" y="2385890"/>
              <a:ext cx="297730" cy="30192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2CB90BF-3B0F-01CA-2ACB-089303A94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8323" y="2385890"/>
              <a:ext cx="297730" cy="30192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46E1620-A88C-FCB6-3092-3229BA9D8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3633" y="2385890"/>
              <a:ext cx="297730" cy="30192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645110C-D4C4-F78A-CDCC-5C3A8FDC1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21261" y="2385890"/>
              <a:ext cx="297730" cy="301920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F71685F4-C1E0-EF9F-128B-CCB148AE4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5967" y="2385888"/>
              <a:ext cx="297730" cy="301920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94C7C724-7244-F7E2-F1D4-C3F2CF48E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15071" y="2567644"/>
              <a:ext cx="297730" cy="301920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F3DC8637-33FE-1241-7C95-8717862A7A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8328" y="2567644"/>
              <a:ext cx="297730" cy="301920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B2175AB8-4D80-F5B7-3B39-A61F1A647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3641" y="2567644"/>
              <a:ext cx="297730" cy="301920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EC13FEF2-9CB7-07B5-671D-4AD2913E2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21272" y="2567644"/>
              <a:ext cx="297730" cy="301920"/>
            </a:xfrm>
            <a:prstGeom prst="rect">
              <a:avLst/>
            </a:prstGeom>
          </p:spPr>
        </p:pic>
        <p:pic>
          <p:nvPicPr>
            <p:cNvPr id="129" name="Picture 128">
              <a:extLst>
                <a:ext uri="{FF2B5EF4-FFF2-40B4-BE49-F238E27FC236}">
                  <a16:creationId xmlns:a16="http://schemas.microsoft.com/office/drawing/2014/main" id="{A2C1B60E-9D40-408C-9E0A-0FCD79215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5963" y="2567644"/>
              <a:ext cx="297730" cy="301920"/>
            </a:xfrm>
            <a:prstGeom prst="rect">
              <a:avLst/>
            </a:prstGeom>
          </p:spPr>
        </p:pic>
      </p:grpSp>
      <p:sp>
        <p:nvSpPr>
          <p:cNvPr id="58" name="Rounded Rectangle 21">
            <a:extLst>
              <a:ext uri="{FF2B5EF4-FFF2-40B4-BE49-F238E27FC236}">
                <a16:creationId xmlns:a16="http://schemas.microsoft.com/office/drawing/2014/main" id="{D8603078-48CF-7727-D0A6-6DD8BB0DAFF2}"/>
              </a:ext>
            </a:extLst>
          </p:cNvPr>
          <p:cNvSpPr/>
          <p:nvPr/>
        </p:nvSpPr>
        <p:spPr>
          <a:xfrm rot="5400000">
            <a:off x="2582106" y="1773361"/>
            <a:ext cx="1063697" cy="1587765"/>
          </a:xfrm>
          <a:prstGeom prst="homePlate">
            <a:avLst>
              <a:gd name="adj" fmla="val 29706"/>
            </a:avLst>
          </a:prstGeom>
          <a:noFill/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41" name="Picture 240" descr="A picture containing icon&#10;&#10;Description automatically generated">
            <a:extLst>
              <a:ext uri="{FF2B5EF4-FFF2-40B4-BE49-F238E27FC236}">
                <a16:creationId xmlns:a16="http://schemas.microsoft.com/office/drawing/2014/main" id="{4AB23A5A-B9E8-A8E7-6CE9-DAEBB5EEDFD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6214" y="2885944"/>
            <a:ext cx="1995482" cy="686355"/>
          </a:xfrm>
          <a:prstGeom prst="rect">
            <a:avLst/>
          </a:prstGeom>
        </p:spPr>
      </p:pic>
      <p:sp>
        <p:nvSpPr>
          <p:cNvPr id="239" name="Rounded Rectangle 21">
            <a:extLst>
              <a:ext uri="{FF2B5EF4-FFF2-40B4-BE49-F238E27FC236}">
                <a16:creationId xmlns:a16="http://schemas.microsoft.com/office/drawing/2014/main" id="{CE6C4F51-9CE9-BCDC-809E-18966335AA32}"/>
              </a:ext>
            </a:extLst>
          </p:cNvPr>
          <p:cNvSpPr/>
          <p:nvPr/>
        </p:nvSpPr>
        <p:spPr>
          <a:xfrm rot="5400000">
            <a:off x="2592461" y="3513318"/>
            <a:ext cx="1063697" cy="1587765"/>
          </a:xfrm>
          <a:prstGeom prst="homePlate">
            <a:avLst>
              <a:gd name="adj" fmla="val 29706"/>
            </a:avLst>
          </a:prstGeom>
          <a:noFill/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AF215BA0-2961-69A2-D4A8-911B214313A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6214" y="4611670"/>
            <a:ext cx="1995482" cy="686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03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.00139 L 0.00117 0.2523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1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5" grpId="0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A82EDDE-AF26-9D72-338B-BCC52D89B9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18" r="26326"/>
          <a:stretch/>
        </p:blipFill>
        <p:spPr>
          <a:xfrm>
            <a:off x="6538457" y="1407720"/>
            <a:ext cx="2227384" cy="47627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5AA383-AF91-E396-6F2B-00B3CC004D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2910" y="1407720"/>
            <a:ext cx="2869116" cy="47627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02846D4-2F09-844D-BEC8-31ED35F9DF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4585" y="1407720"/>
            <a:ext cx="2706802" cy="47627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28934279-A05C-E430-8687-46DC76EC351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974" y="1407720"/>
            <a:ext cx="2927541" cy="47627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itle 4">
            <a:extLst>
              <a:ext uri="{FF2B5EF4-FFF2-40B4-BE49-F238E27FC236}">
                <a16:creationId xmlns:a16="http://schemas.microsoft.com/office/drawing/2014/main" id="{8602DCCD-EF68-9E8C-674B-F1AE6ABEB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57" y="99887"/>
            <a:ext cx="10515600" cy="914400"/>
          </a:xfrm>
        </p:spPr>
        <p:txBody>
          <a:bodyPr>
            <a:normAutofit/>
          </a:bodyPr>
          <a:lstStyle/>
          <a:p>
            <a:pPr marL="0" marR="0" lvl="0" indent="0" algn="l" defTabSz="6857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Roboto Thin" pitchFamily="2" charset="0"/>
                <a:cs typeface="+mj-cs"/>
              </a:rPr>
              <a:t>Liqid </a:t>
            </a:r>
            <a:r>
              <a:rPr lang="en-US" dirty="0">
                <a:solidFill>
                  <a:prstClr val="white"/>
                </a:solidFill>
                <a:latin typeface="Calibri Light" panose="020F0302020204030204"/>
              </a:rPr>
              <a:t>Customer Use Cases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Roboto Thin" pitchFamily="2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989284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B6FA233-5467-E28E-5499-875E96051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Superior Performance with Reduced Power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8A456DF2-BD6B-5FDD-9417-35B8A4763C80}"/>
              </a:ext>
            </a:extLst>
          </p:cNvPr>
          <p:cNvGraphicFramePr>
            <a:graphicFrameLocks/>
          </p:cNvGraphicFramePr>
          <p:nvPr/>
        </p:nvGraphicFramePr>
        <p:xfrm>
          <a:off x="7096514" y="1500028"/>
          <a:ext cx="4165135" cy="4026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5D2C60D-4118-D33B-D11F-898E15ED8880}"/>
              </a:ext>
            </a:extLst>
          </p:cNvPr>
          <p:cNvGraphicFramePr>
            <a:graphicFrameLocks noGrp="1"/>
          </p:cNvGraphicFramePr>
          <p:nvPr/>
        </p:nvGraphicFramePr>
        <p:xfrm>
          <a:off x="919589" y="3406588"/>
          <a:ext cx="5184648" cy="1927592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1527048">
                  <a:extLst>
                    <a:ext uri="{9D8B030D-6E8A-4147-A177-3AD203B41FA5}">
                      <a16:colId xmlns:a16="http://schemas.microsoft.com/office/drawing/2014/main" val="1065679984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025145814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10707053"/>
                    </a:ext>
                  </a:extLst>
                </a:gridCol>
              </a:tblGrid>
              <a:tr h="3121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solidFill>
                            <a:schemeClr val="bg1"/>
                          </a:solidFill>
                          <a:effectLst/>
                        </a:rPr>
                        <a:t>Total Servers</a:t>
                      </a:r>
                      <a:endParaRPr lang="en-US" sz="1200" b="1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T="87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4x</a:t>
                      </a:r>
                      <a:endParaRPr lang="en-US" sz="12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87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1x</a:t>
                      </a:r>
                      <a:endParaRPr lang="en-US" sz="12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8752" marB="0" anchor="ctr"/>
                </a:tc>
                <a:extLst>
                  <a:ext uri="{0D108BD9-81ED-4DB2-BD59-A6C34878D82A}">
                    <a16:rowId xmlns:a16="http://schemas.microsoft.com/office/drawing/2014/main" val="2591773725"/>
                  </a:ext>
                </a:extLst>
              </a:tr>
              <a:tr h="3121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solidFill>
                            <a:schemeClr val="bg1"/>
                          </a:solidFill>
                          <a:effectLst/>
                        </a:rPr>
                        <a:t>Total GPUs</a:t>
                      </a:r>
                      <a:endParaRPr lang="en-US" sz="1200" b="1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T="87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kern="1200">
                          <a:solidFill>
                            <a:schemeClr val="tx1"/>
                          </a:solidFill>
                          <a:effectLst/>
                        </a:rPr>
                        <a:t>16x</a:t>
                      </a:r>
                      <a:endParaRPr lang="en-US" sz="1200" b="0" i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87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kern="1200">
                          <a:solidFill>
                            <a:schemeClr val="tx1"/>
                          </a:solidFill>
                          <a:effectLst/>
                        </a:rPr>
                        <a:t>16x</a:t>
                      </a:r>
                      <a:endParaRPr lang="en-US" sz="1200" b="0" i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8752" marB="0" anchor="ctr"/>
                </a:tc>
                <a:extLst>
                  <a:ext uri="{0D108BD9-81ED-4DB2-BD59-A6C34878D82A}">
                    <a16:rowId xmlns:a16="http://schemas.microsoft.com/office/drawing/2014/main" val="3466487675"/>
                  </a:ext>
                </a:extLst>
              </a:tr>
              <a:tr h="3121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solidFill>
                            <a:schemeClr val="bg1"/>
                          </a:solidFill>
                          <a:effectLst/>
                        </a:rPr>
                        <a:t>Software Cost</a:t>
                      </a:r>
                      <a:endParaRPr lang="en-US" sz="1200" b="1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T="87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 4x</a:t>
                      </a:r>
                      <a:endParaRPr lang="en-US" sz="12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87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1x</a:t>
                      </a:r>
                      <a:endParaRPr lang="en-US" sz="12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8752" marB="0" anchor="ctr"/>
                </a:tc>
                <a:extLst>
                  <a:ext uri="{0D108BD9-81ED-4DB2-BD59-A6C34878D82A}">
                    <a16:rowId xmlns:a16="http://schemas.microsoft.com/office/drawing/2014/main" val="6427666"/>
                  </a:ext>
                </a:extLst>
              </a:tr>
              <a:tr h="3121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solidFill>
                            <a:schemeClr val="bg1"/>
                          </a:solidFill>
                          <a:effectLst/>
                        </a:rPr>
                        <a:t>Networking Cost</a:t>
                      </a:r>
                      <a:endParaRPr lang="en-US" sz="1200" b="1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T="87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4x</a:t>
                      </a:r>
                      <a:endParaRPr lang="en-US" sz="12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87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1x</a:t>
                      </a:r>
                      <a:endParaRPr lang="en-US" sz="12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8752" marB="0" anchor="ctr"/>
                </a:tc>
                <a:extLst>
                  <a:ext uri="{0D108BD9-81ED-4DB2-BD59-A6C34878D82A}">
                    <a16:rowId xmlns:a16="http://schemas.microsoft.com/office/drawing/2014/main" val="615106489"/>
                  </a:ext>
                </a:extLst>
              </a:tr>
              <a:tr h="3121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Performance</a:t>
                      </a:r>
                    </a:p>
                  </a:txBody>
                  <a:tcPr marT="87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74</a:t>
                      </a:r>
                    </a:p>
                  </a:txBody>
                  <a:tcPr marT="87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94</a:t>
                      </a:r>
                    </a:p>
                  </a:txBody>
                  <a:tcPr marT="8752" marB="0" anchor="ctr"/>
                </a:tc>
                <a:extLst>
                  <a:ext uri="{0D108BD9-81ED-4DB2-BD59-A6C34878D82A}">
                    <a16:rowId xmlns:a16="http://schemas.microsoft.com/office/drawing/2014/main" val="3947763706"/>
                  </a:ext>
                </a:extLst>
              </a:tr>
              <a:tr h="36708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solidFill>
                            <a:schemeClr val="bg1"/>
                          </a:solidFill>
                          <a:effectLst/>
                        </a:rPr>
                        <a:t>Power</a:t>
                      </a:r>
                      <a:endParaRPr lang="en-US" sz="1200" b="1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T="87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solidFill>
                            <a:schemeClr val="tx1"/>
                          </a:solidFill>
                          <a:effectLst/>
                        </a:rPr>
                        <a:t>~12,000</a:t>
                      </a:r>
                      <a:endParaRPr lang="en-US" sz="12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87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solidFill>
                            <a:schemeClr val="tx1"/>
                          </a:solidFill>
                          <a:effectLst/>
                        </a:rPr>
                        <a:t>~7500</a:t>
                      </a:r>
                      <a:endParaRPr lang="en-US" sz="12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8752" marB="0" anchor="ctr"/>
                </a:tc>
                <a:extLst>
                  <a:ext uri="{0D108BD9-81ED-4DB2-BD59-A6C34878D82A}">
                    <a16:rowId xmlns:a16="http://schemas.microsoft.com/office/drawing/2014/main" val="2502250098"/>
                  </a:ext>
                </a:extLst>
              </a:tr>
            </a:tbl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B75B9C5-A8C2-54DC-B27A-9AC5D02F62B5}"/>
              </a:ext>
            </a:extLst>
          </p:cNvPr>
          <p:cNvCxnSpPr>
            <a:cxnSpLocks/>
          </p:cNvCxnSpPr>
          <p:nvPr/>
        </p:nvCxnSpPr>
        <p:spPr>
          <a:xfrm>
            <a:off x="6878704" y="2373561"/>
            <a:ext cx="0" cy="3482951"/>
          </a:xfrm>
          <a:prstGeom prst="line">
            <a:avLst/>
          </a:prstGeom>
          <a:solidFill>
            <a:schemeClr val="tx1">
              <a:lumMod val="50000"/>
              <a:lumOff val="50000"/>
            </a:schemeClr>
          </a:solidFill>
          <a:ln w="19050">
            <a:gradFill flip="none" rotWithShape="1">
              <a:gsLst>
                <a:gs pos="0">
                  <a:srgbClr val="6066EF"/>
                </a:gs>
                <a:gs pos="100000">
                  <a:srgbClr val="00EFFF"/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0D8ABAC-07D5-A737-4E63-36EB2A77DE9F}"/>
              </a:ext>
            </a:extLst>
          </p:cNvPr>
          <p:cNvSpPr txBox="1"/>
          <p:nvPr/>
        </p:nvSpPr>
        <p:spPr>
          <a:xfrm>
            <a:off x="838200" y="5526432"/>
            <a:ext cx="39568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171450">
              <a:buFont typeface="Arial" panose="020B0604020202020204" pitchFamily="34" charset="0"/>
              <a:buChar char="•"/>
            </a:pPr>
            <a:r>
              <a:rPr lang="en-US" sz="800" b="0" u="none" strike="noStrike">
                <a:effectLst/>
              </a:rPr>
              <a:t>MLPerf 3.1 Large Language Model Inference - Queries/second</a:t>
            </a:r>
          </a:p>
          <a:p>
            <a:pPr marR="0" indent="-171450"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800" b="0" u="none" strike="noStrike">
                <a:effectLst/>
              </a:rPr>
              <a:t>Dell PowerEdge R660 or R760 (L40S, TensorRT)</a:t>
            </a:r>
          </a:p>
          <a:p>
            <a:pPr marR="0" indent="-171450"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800" b="0" u="none" strike="noStrike">
                <a:effectLst/>
              </a:rPr>
              <a:t>MLCommons MLPerf test suite – Rev </a:t>
            </a:r>
            <a:r>
              <a:rPr lang="en-US" sz="800"/>
              <a:t>3.1</a:t>
            </a:r>
          </a:p>
          <a:p>
            <a:pPr marR="0" indent="-171450"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800"/>
              <a:t>Non GPU Power is ~1250W for 8x GPU Server and ~1750 for 20x UltraStack</a:t>
            </a:r>
          </a:p>
          <a:p>
            <a:pPr marR="0" indent="-171450"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800" b="0" u="none" strike="noStrike"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https://mlcommons.org/en/inference-datacenter-31/</a:t>
            </a:r>
            <a:endParaRPr lang="en-US" sz="800" b="0" u="none" strike="noStrike">
              <a:effectLst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9CAA8CD-0775-254B-9CCF-8EE87DAB56A3}"/>
              </a:ext>
            </a:extLst>
          </p:cNvPr>
          <p:cNvGrpSpPr/>
          <p:nvPr/>
        </p:nvGrpSpPr>
        <p:grpSpPr>
          <a:xfrm>
            <a:off x="2685211" y="2146712"/>
            <a:ext cx="1434151" cy="1087493"/>
            <a:chOff x="2231523" y="2170988"/>
            <a:chExt cx="1434151" cy="1087493"/>
          </a:xfrm>
        </p:grpSpPr>
        <p:pic>
          <p:nvPicPr>
            <p:cNvPr id="8" name="Picture 7" descr="A close up of a metal grid&#10;&#10;Description automatically generated">
              <a:extLst>
                <a:ext uri="{FF2B5EF4-FFF2-40B4-BE49-F238E27FC236}">
                  <a16:creationId xmlns:a16="http://schemas.microsoft.com/office/drawing/2014/main" id="{27827BE8-BEAD-5317-A171-A0CD9F6CE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31523" y="2970759"/>
              <a:ext cx="1434151" cy="287722"/>
            </a:xfrm>
            <a:prstGeom prst="rect">
              <a:avLst/>
            </a:prstGeom>
          </p:spPr>
        </p:pic>
        <p:pic>
          <p:nvPicPr>
            <p:cNvPr id="9" name="Picture 8" descr="A close up of a metal grid&#10;&#10;Description automatically generated">
              <a:extLst>
                <a:ext uri="{FF2B5EF4-FFF2-40B4-BE49-F238E27FC236}">
                  <a16:creationId xmlns:a16="http://schemas.microsoft.com/office/drawing/2014/main" id="{620AAA65-11BE-E5F8-BDA0-7309BE405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31523" y="2706866"/>
              <a:ext cx="1434151" cy="287722"/>
            </a:xfrm>
            <a:prstGeom prst="rect">
              <a:avLst/>
            </a:prstGeom>
          </p:spPr>
        </p:pic>
        <p:pic>
          <p:nvPicPr>
            <p:cNvPr id="10" name="Picture 9" descr="A close up of a metal grid&#10;&#10;Description automatically generated">
              <a:extLst>
                <a:ext uri="{FF2B5EF4-FFF2-40B4-BE49-F238E27FC236}">
                  <a16:creationId xmlns:a16="http://schemas.microsoft.com/office/drawing/2014/main" id="{AF5910AF-8B75-6E58-C2A8-B258A31006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31523" y="2442973"/>
              <a:ext cx="1434151" cy="287722"/>
            </a:xfrm>
            <a:prstGeom prst="rect">
              <a:avLst/>
            </a:prstGeom>
          </p:spPr>
        </p:pic>
        <p:pic>
          <p:nvPicPr>
            <p:cNvPr id="11" name="Picture 10" descr="A close up of a metal grid&#10;&#10;Description automatically generated">
              <a:extLst>
                <a:ext uri="{FF2B5EF4-FFF2-40B4-BE49-F238E27FC236}">
                  <a16:creationId xmlns:a16="http://schemas.microsoft.com/office/drawing/2014/main" id="{964EC1AD-C38B-40A7-0E62-F7E55E2CB4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31523" y="2170988"/>
              <a:ext cx="1434151" cy="287722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38F4C15-03C2-A98B-6362-FBD35ACAE2FD}"/>
              </a:ext>
            </a:extLst>
          </p:cNvPr>
          <p:cNvSpPr txBox="1"/>
          <p:nvPr/>
        </p:nvSpPr>
        <p:spPr>
          <a:xfrm>
            <a:off x="7582608" y="2034908"/>
            <a:ext cx="319294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>
              <a:spcAft>
                <a:spcPts val="0"/>
              </a:spcAft>
            </a:pPr>
            <a:r>
              <a:rPr lang="en-US" sz="900">
                <a:solidFill>
                  <a:schemeClr val="tx1">
                    <a:lumMod val="50000"/>
                    <a:lumOff val="50000"/>
                  </a:schemeClr>
                </a:solidFill>
              </a:rPr>
              <a:t>Task: LLM / Data: CNN-DailyMail News / Model: gptj-99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AC91802-1BA6-2681-1738-B9A1FE483120}"/>
              </a:ext>
            </a:extLst>
          </p:cNvPr>
          <p:cNvGrpSpPr/>
          <p:nvPr/>
        </p:nvGrpSpPr>
        <p:grpSpPr>
          <a:xfrm>
            <a:off x="4444101" y="1980177"/>
            <a:ext cx="1515034" cy="1425745"/>
            <a:chOff x="5489586" y="1323677"/>
            <a:chExt cx="2061119" cy="1939646"/>
          </a:xfrm>
        </p:grpSpPr>
        <p:pic>
          <p:nvPicPr>
            <p:cNvPr id="14" name="Picture 2" descr="PowerEdge R760 Rack Server">
              <a:extLst>
                <a:ext uri="{FF2B5EF4-FFF2-40B4-BE49-F238E27FC236}">
                  <a16:creationId xmlns:a16="http://schemas.microsoft.com/office/drawing/2014/main" id="{8F627342-E7AD-A0BB-7539-8216975F3D0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582518" y="1323677"/>
              <a:ext cx="1865245" cy="3394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 descr="A black and silver rectangular object with holes&#10;&#10;Description automatically generated">
              <a:extLst>
                <a:ext uri="{FF2B5EF4-FFF2-40B4-BE49-F238E27FC236}">
                  <a16:creationId xmlns:a16="http://schemas.microsoft.com/office/drawing/2014/main" id="{93ACAAA9-4171-9B29-6D03-DD456CC1E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89586" y="1434398"/>
              <a:ext cx="2061119" cy="1159379"/>
            </a:xfrm>
            <a:prstGeom prst="rect">
              <a:avLst/>
            </a:prstGeom>
          </p:spPr>
        </p:pic>
        <p:pic>
          <p:nvPicPr>
            <p:cNvPr id="16" name="Picture 15" descr="A black and silver rectangular object with holes&#10;&#10;Description automatically generated">
              <a:extLst>
                <a:ext uri="{FF2B5EF4-FFF2-40B4-BE49-F238E27FC236}">
                  <a16:creationId xmlns:a16="http://schemas.microsoft.com/office/drawing/2014/main" id="{EC4E21BB-63D2-A8F3-FE22-EB8AD3377A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89586" y="2103944"/>
              <a:ext cx="2061119" cy="1159379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AA69B496-E09B-3E87-250A-3BF95359F73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002501" y="4697923"/>
            <a:ext cx="430281" cy="43028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1D06082-8B97-C1F9-596D-6215BD367F6A}"/>
              </a:ext>
            </a:extLst>
          </p:cNvPr>
          <p:cNvSpPr txBox="1"/>
          <p:nvPr/>
        </p:nvSpPr>
        <p:spPr>
          <a:xfrm>
            <a:off x="2244548" y="1500028"/>
            <a:ext cx="23154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"/>
            <a:r>
              <a:rPr lang="en-US" sz="1400" b="1" u="none" strike="noStrike">
                <a:effectLst/>
              </a:rPr>
              <a:t>4x 4-GPU Servers</a:t>
            </a:r>
            <a:endParaRPr lang="en-US" sz="1400" b="1" i="0" u="none" strike="noStrike">
              <a:effectLst/>
              <a:latin typeface="+mn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8AB3FA5-F66B-AC2C-78DF-DB7F20F4AA03}"/>
              </a:ext>
            </a:extLst>
          </p:cNvPr>
          <p:cNvSpPr txBox="1"/>
          <p:nvPr/>
        </p:nvSpPr>
        <p:spPr>
          <a:xfrm>
            <a:off x="4040201" y="1491861"/>
            <a:ext cx="23154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"/>
            <a:r>
              <a:rPr lang="en-US" sz="1400" b="1"/>
              <a:t>1x 16-GPU UltraStack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DDEEB5A-2A85-A0BB-A2F9-EAB6BCC10247}"/>
              </a:ext>
            </a:extLst>
          </p:cNvPr>
          <p:cNvSpPr txBox="1"/>
          <p:nvPr/>
        </p:nvSpPr>
        <p:spPr>
          <a:xfrm>
            <a:off x="7936075" y="5444479"/>
            <a:ext cx="103134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"/>
            <a:r>
              <a:rPr lang="en-US" sz="1200" b="1">
                <a:solidFill>
                  <a:srgbClr val="0497AA"/>
                </a:solidFill>
              </a:rPr>
              <a:t>6.2 Ops/kW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3B6805A-583B-DA32-30EC-09628B2C69A2}"/>
              </a:ext>
            </a:extLst>
          </p:cNvPr>
          <p:cNvSpPr txBox="1"/>
          <p:nvPr/>
        </p:nvSpPr>
        <p:spPr>
          <a:xfrm>
            <a:off x="9758670" y="5482147"/>
            <a:ext cx="103134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"/>
            <a:r>
              <a:rPr lang="en-US" sz="1200" b="1">
                <a:solidFill>
                  <a:srgbClr val="0497AA"/>
                </a:solidFill>
              </a:rPr>
              <a:t>12.5 Ops/kW</a:t>
            </a:r>
          </a:p>
        </p:txBody>
      </p:sp>
      <p:sp>
        <p:nvSpPr>
          <p:cNvPr id="22" name="Rectangle: Rounded Corners 5">
            <a:extLst>
              <a:ext uri="{FF2B5EF4-FFF2-40B4-BE49-F238E27FC236}">
                <a16:creationId xmlns:a16="http://schemas.microsoft.com/office/drawing/2014/main" id="{C4C94595-C05A-6362-7CFE-49070099CA80}"/>
              </a:ext>
            </a:extLst>
          </p:cNvPr>
          <p:cNvSpPr/>
          <p:nvPr/>
        </p:nvSpPr>
        <p:spPr>
          <a:xfrm>
            <a:off x="7778688" y="6050813"/>
            <a:ext cx="1301539" cy="482256"/>
          </a:xfrm>
          <a:prstGeom prst="roundRect">
            <a:avLst>
              <a:gd name="adj" fmla="val 4582"/>
            </a:avLst>
          </a:prstGeom>
          <a:noFill/>
          <a:ln w="12700">
            <a:gradFill flip="none" rotWithShape="1">
              <a:gsLst>
                <a:gs pos="0">
                  <a:srgbClr val="6066EF"/>
                </a:gs>
                <a:gs pos="100000">
                  <a:srgbClr val="00EFFF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rgbClr val="0497AA"/>
                </a:solidFill>
              </a:rPr>
              <a:t>2x Higher Ops/W</a:t>
            </a:r>
          </a:p>
          <a:p>
            <a:pPr algn="ctr"/>
            <a:r>
              <a:rPr lang="en-US" sz="1200">
                <a:solidFill>
                  <a:srgbClr val="0497AA"/>
                </a:solidFill>
              </a:rPr>
              <a:t>Best in Class TCO</a:t>
            </a:r>
            <a:endParaRPr lang="en-US" sz="1200"/>
          </a:p>
        </p:txBody>
      </p:sp>
      <p:sp>
        <p:nvSpPr>
          <p:cNvPr id="23" name="Rectangle: Rounded Corners 5">
            <a:extLst>
              <a:ext uri="{FF2B5EF4-FFF2-40B4-BE49-F238E27FC236}">
                <a16:creationId xmlns:a16="http://schemas.microsoft.com/office/drawing/2014/main" id="{6BF1BC02-844D-9304-7498-D66D6240F773}"/>
              </a:ext>
            </a:extLst>
          </p:cNvPr>
          <p:cNvSpPr/>
          <p:nvPr/>
        </p:nvSpPr>
        <p:spPr>
          <a:xfrm>
            <a:off x="4677180" y="6050813"/>
            <a:ext cx="1301539" cy="482256"/>
          </a:xfrm>
          <a:prstGeom prst="roundRect">
            <a:avLst>
              <a:gd name="adj" fmla="val 4582"/>
            </a:avLst>
          </a:prstGeom>
          <a:noFill/>
          <a:ln w="12700">
            <a:gradFill flip="none" rotWithShape="1">
              <a:gsLst>
                <a:gs pos="0">
                  <a:srgbClr val="6066EF"/>
                </a:gs>
                <a:gs pos="100000">
                  <a:srgbClr val="00EFFF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rgbClr val="0497AA"/>
                </a:solidFill>
              </a:rPr>
              <a:t>~75% Reduction Servers &amp; Power</a:t>
            </a:r>
            <a:endParaRPr lang="en-US" sz="1200"/>
          </a:p>
        </p:txBody>
      </p:sp>
      <p:sp>
        <p:nvSpPr>
          <p:cNvPr id="24" name="Rectangle: Rounded Corners 5">
            <a:extLst>
              <a:ext uri="{FF2B5EF4-FFF2-40B4-BE49-F238E27FC236}">
                <a16:creationId xmlns:a16="http://schemas.microsoft.com/office/drawing/2014/main" id="{FAF859DA-CC47-0E73-4AF9-41A4942C67A7}"/>
              </a:ext>
            </a:extLst>
          </p:cNvPr>
          <p:cNvSpPr/>
          <p:nvPr/>
        </p:nvSpPr>
        <p:spPr>
          <a:xfrm>
            <a:off x="6227934" y="6050813"/>
            <a:ext cx="1301539" cy="482256"/>
          </a:xfrm>
          <a:prstGeom prst="roundRect">
            <a:avLst>
              <a:gd name="adj" fmla="val 4582"/>
            </a:avLst>
          </a:prstGeom>
          <a:noFill/>
          <a:ln w="12700">
            <a:gradFill flip="none" rotWithShape="1">
              <a:gsLst>
                <a:gs pos="0">
                  <a:srgbClr val="6066EF"/>
                </a:gs>
                <a:gs pos="100000">
                  <a:srgbClr val="00EFFF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rgbClr val="0497AA"/>
                </a:solidFill>
              </a:rPr>
              <a:t>~75% Reduction SW &amp; Networking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8227670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D8C0F6A8-994D-6ADA-A724-87F6116F86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1895154"/>
              </p:ext>
            </p:extLst>
          </p:nvPr>
        </p:nvGraphicFramePr>
        <p:xfrm>
          <a:off x="2853570" y="2069547"/>
          <a:ext cx="4144005" cy="28867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Title 14">
            <a:extLst>
              <a:ext uri="{FF2B5EF4-FFF2-40B4-BE49-F238E27FC236}">
                <a16:creationId xmlns:a16="http://schemas.microsoft.com/office/drawing/2014/main" id="{51A8EA0F-8FC7-6A50-C052-08728A0B5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>
                <a:solidFill>
                  <a:prstClr val="white"/>
                </a:solidFill>
                <a:latin typeface="Calibri Light" panose="020F0302020204030204"/>
              </a:rPr>
              <a:t>Revolutionizing AI Efficiency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631D2DB-2734-D4D1-8511-537ABE60E5C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826190" y="2904588"/>
            <a:ext cx="1002092" cy="267225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F19DD50E-E68C-B990-1586-0A731D039C29}"/>
              </a:ext>
            </a:extLst>
          </p:cNvPr>
          <p:cNvGrpSpPr/>
          <p:nvPr/>
        </p:nvGrpSpPr>
        <p:grpSpPr>
          <a:xfrm>
            <a:off x="1074622" y="5482663"/>
            <a:ext cx="6304136" cy="489955"/>
            <a:chOff x="1297029" y="5469514"/>
            <a:chExt cx="6304136" cy="489955"/>
          </a:xfrm>
        </p:grpSpPr>
        <p:sp>
          <p:nvSpPr>
            <p:cNvPr id="13" name="Rectangle: Rounded Corners 5">
              <a:extLst>
                <a:ext uri="{FF2B5EF4-FFF2-40B4-BE49-F238E27FC236}">
                  <a16:creationId xmlns:a16="http://schemas.microsoft.com/office/drawing/2014/main" id="{C987F995-6488-7155-D2B4-C99E55786C56}"/>
                </a:ext>
              </a:extLst>
            </p:cNvPr>
            <p:cNvSpPr/>
            <p:nvPr/>
          </p:nvSpPr>
          <p:spPr>
            <a:xfrm>
              <a:off x="1297029" y="5469514"/>
              <a:ext cx="2936793" cy="482256"/>
            </a:xfrm>
            <a:prstGeom prst="roundRect">
              <a:avLst>
                <a:gd name="adj" fmla="val 4582"/>
              </a:avLst>
            </a:prstGeom>
            <a:noFill/>
            <a:ln w="12700">
              <a:gradFill flip="none" rotWithShape="1">
                <a:gsLst>
                  <a:gs pos="0">
                    <a:srgbClr val="6066EF"/>
                  </a:gs>
                  <a:gs pos="100000">
                    <a:srgbClr val="00EFFF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861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497A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150% More Operations per Watt</a:t>
              </a: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: Rounded Corners 5">
              <a:extLst>
                <a:ext uri="{FF2B5EF4-FFF2-40B4-BE49-F238E27FC236}">
                  <a16:creationId xmlns:a16="http://schemas.microsoft.com/office/drawing/2014/main" id="{68599D3C-CA81-212A-20A1-5E7DF07370E7}"/>
                </a:ext>
              </a:extLst>
            </p:cNvPr>
            <p:cNvSpPr/>
            <p:nvPr/>
          </p:nvSpPr>
          <p:spPr>
            <a:xfrm>
              <a:off x="4664371" y="5477213"/>
              <a:ext cx="2936794" cy="482256"/>
            </a:xfrm>
            <a:prstGeom prst="roundRect">
              <a:avLst>
                <a:gd name="adj" fmla="val 4582"/>
              </a:avLst>
            </a:prstGeom>
            <a:noFill/>
            <a:ln w="12700">
              <a:gradFill flip="none" rotWithShape="1">
                <a:gsLst>
                  <a:gs pos="0">
                    <a:srgbClr val="6066EF"/>
                  </a:gs>
                  <a:gs pos="100000">
                    <a:srgbClr val="00EFFF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861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497A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50% More </a:t>
              </a:r>
              <a:r>
                <a:rPr lang="en-US" sz="1400" b="1">
                  <a:solidFill>
                    <a:srgbClr val="0497AA"/>
                  </a:solidFill>
                  <a:latin typeface="Calibri" panose="020F0502020204030204"/>
                </a:rPr>
                <a:t>Images per Second</a:t>
              </a: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018FD8B-0E00-876F-7D64-74870247BBC0}"/>
              </a:ext>
            </a:extLst>
          </p:cNvPr>
          <p:cNvSpPr txBox="1"/>
          <p:nvPr/>
        </p:nvSpPr>
        <p:spPr>
          <a:xfrm>
            <a:off x="4226690" y="4989419"/>
            <a:ext cx="16015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ResNet50: Images/Sec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D564C9-6407-83B9-33B8-8F4A6F9D151C}"/>
              </a:ext>
            </a:extLst>
          </p:cNvPr>
          <p:cNvSpPr txBox="1"/>
          <p:nvPr/>
        </p:nvSpPr>
        <p:spPr>
          <a:xfrm>
            <a:off x="3143889" y="3662014"/>
            <a:ext cx="14953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586106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~3.1 Ops/W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704C63-2EA5-FB21-2B50-F651D5C2C46E}"/>
              </a:ext>
            </a:extLst>
          </p:cNvPr>
          <p:cNvSpPr txBox="1"/>
          <p:nvPr/>
        </p:nvSpPr>
        <p:spPr>
          <a:xfrm>
            <a:off x="3143889" y="2864140"/>
            <a:ext cx="12717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586106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~4.9 Ops/W</a:t>
            </a: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07897117-A77F-B6B1-A268-3634A8683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77" y="2754018"/>
            <a:ext cx="873844" cy="81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NVIDIA A100 for HGX">
            <a:extLst>
              <a:ext uri="{FF2B5EF4-FFF2-40B4-BE49-F238E27FC236}">
                <a16:creationId xmlns:a16="http://schemas.microsoft.com/office/drawing/2014/main" id="{7B51B428-7067-184F-6E12-9CC8508F34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1" t="11002" r="21955" b="11002"/>
          <a:stretch/>
        </p:blipFill>
        <p:spPr bwMode="auto">
          <a:xfrm>
            <a:off x="464279" y="3646624"/>
            <a:ext cx="858457" cy="67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C16203-9041-B736-C070-1CC591CB4E67}"/>
              </a:ext>
            </a:extLst>
          </p:cNvPr>
          <p:cNvSpPr txBox="1"/>
          <p:nvPr/>
        </p:nvSpPr>
        <p:spPr>
          <a:xfrm>
            <a:off x="1446963" y="2739300"/>
            <a:ext cx="15968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/>
              <a:t>A100 PCIe GPU</a:t>
            </a:r>
            <a:br>
              <a:rPr lang="en-US" sz="1600" b="1"/>
            </a:br>
            <a:r>
              <a:rPr lang="en-US" sz="1400"/>
              <a:t>16x @350W/each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110CC1-8149-67CA-FF9C-A7D63169C00F}"/>
              </a:ext>
            </a:extLst>
          </p:cNvPr>
          <p:cNvSpPr txBox="1"/>
          <p:nvPr/>
        </p:nvSpPr>
        <p:spPr>
          <a:xfrm>
            <a:off x="1445478" y="3531356"/>
            <a:ext cx="15968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/>
              <a:t>A100 SXM GPU</a:t>
            </a:r>
            <a:br>
              <a:rPr lang="en-US" sz="1600" b="1"/>
            </a:br>
            <a:r>
              <a:rPr lang="en-US" sz="1400"/>
              <a:t>8x @700W/each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6C4F771-5008-A36A-9383-42563F55910C}"/>
              </a:ext>
            </a:extLst>
          </p:cNvPr>
          <p:cNvGrpSpPr/>
          <p:nvPr/>
        </p:nvGrpSpPr>
        <p:grpSpPr>
          <a:xfrm>
            <a:off x="7955799" y="2043044"/>
            <a:ext cx="3049658" cy="3006193"/>
            <a:chOff x="8869060" y="2312895"/>
            <a:chExt cx="3049658" cy="3136061"/>
          </a:xfrm>
        </p:grpSpPr>
        <p:sp>
          <p:nvSpPr>
            <p:cNvPr id="14" name="Rectangle: Rounded Corners 5">
              <a:extLst>
                <a:ext uri="{FF2B5EF4-FFF2-40B4-BE49-F238E27FC236}">
                  <a16:creationId xmlns:a16="http://schemas.microsoft.com/office/drawing/2014/main" id="{AF9E84DC-CC94-CFB6-7434-FA923918379F}"/>
                </a:ext>
              </a:extLst>
            </p:cNvPr>
            <p:cNvSpPr/>
            <p:nvPr/>
          </p:nvSpPr>
          <p:spPr>
            <a:xfrm>
              <a:off x="8869060" y="2312895"/>
              <a:ext cx="3049658" cy="3056094"/>
            </a:xfrm>
            <a:prstGeom prst="roundRect">
              <a:avLst>
                <a:gd name="adj" fmla="val 0"/>
              </a:avLst>
            </a:prstGeom>
            <a:solidFill>
              <a:srgbClr val="091233"/>
            </a:solidFill>
            <a:ln w="19050">
              <a:gradFill flip="none" rotWithShape="1">
                <a:gsLst>
                  <a:gs pos="0">
                    <a:srgbClr val="6066EF"/>
                  </a:gs>
                  <a:gs pos="100000">
                    <a:srgbClr val="00EFFF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marL="0" marR="0" lvl="0" indent="0" algn="l" defTabSz="5861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Energy, not compute, will be </a:t>
              </a:r>
              <a:br>
                <a:rPr kumimoji="0" lang="en-US" sz="14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14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 #1 bottleneck to AI progress.  </a:t>
              </a:r>
            </a:p>
            <a:p>
              <a:pPr marL="0" marR="0" lvl="0" indent="0" algn="r" defTabSz="586106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>
                  <a:solidFill>
                    <a:prstClr val="white"/>
                  </a:solidFill>
                  <a:latin typeface="Calibri" panose="020F0502020204030204"/>
                </a:rPr>
                <a:t> - </a:t>
              </a:r>
              <a:r>
                <a:rPr kumimoji="0" lang="en-US" sz="1400" b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Mark Zuckerberg</a:t>
              </a:r>
            </a:p>
            <a:p>
              <a:pPr marL="0" marR="0" lvl="0" indent="0" algn="r" defTabSz="586106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1400" i="1">
                <a:solidFill>
                  <a:prstClr val="white"/>
                </a:solidFill>
                <a:latin typeface="Calibri" panose="020F0502020204030204"/>
              </a:endParaRPr>
            </a:p>
            <a:p>
              <a:pPr marL="285750" marR="0" lvl="0" indent="-285750" algn="r" defTabSz="586106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en-US" sz="1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r" defTabSz="586106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9" name="Picture 28" descr="A blue and white logo">
              <a:extLst>
                <a:ext uri="{FF2B5EF4-FFF2-40B4-BE49-F238E27FC236}">
                  <a16:creationId xmlns:a16="http://schemas.microsoft.com/office/drawing/2014/main" id="{9E708A34-8EBB-EF20-993D-04F29ECCC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35554" y="4623052"/>
              <a:ext cx="1916670" cy="825904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E388FAB5-889C-E97D-A91B-65C51ABFCE60}"/>
              </a:ext>
            </a:extLst>
          </p:cNvPr>
          <p:cNvSpPr txBox="1"/>
          <p:nvPr/>
        </p:nvSpPr>
        <p:spPr>
          <a:xfrm>
            <a:off x="2521525" y="1517682"/>
            <a:ext cx="477866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2128" b="1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0" u="none" strike="noStrike" baseline="0"/>
              <a:t>7kW GPU Performance &amp; Efficiency Comparison</a:t>
            </a:r>
            <a:br>
              <a:rPr lang="en-US" sz="1600" b="1" i="0" u="none" strike="noStrike" baseline="0"/>
            </a:br>
            <a:r>
              <a:rPr lang="en-US" sz="1600" b="1" i="0" u="none" strike="noStrike" baseline="0"/>
              <a:t>16x PCIe vs. 8x SXM</a:t>
            </a:r>
            <a:endParaRPr lang="en-US" sz="160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15C5CFC-DDB1-1994-215E-1A401D2CA02E}"/>
              </a:ext>
            </a:extLst>
          </p:cNvPr>
          <p:cNvGrpSpPr/>
          <p:nvPr/>
        </p:nvGrpSpPr>
        <p:grpSpPr>
          <a:xfrm>
            <a:off x="8063101" y="3334736"/>
            <a:ext cx="2824420" cy="926596"/>
            <a:chOff x="742841" y="5080369"/>
            <a:chExt cx="3083663" cy="1011644"/>
          </a:xfrm>
        </p:grpSpPr>
        <p:pic>
          <p:nvPicPr>
            <p:cNvPr id="27" name="Picture 4">
              <a:extLst>
                <a:ext uri="{FF2B5EF4-FFF2-40B4-BE49-F238E27FC236}">
                  <a16:creationId xmlns:a16="http://schemas.microsoft.com/office/drawing/2014/main" id="{7740D09E-925C-8AC2-1C04-819CBD0972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9453" y="5080369"/>
              <a:ext cx="2047051" cy="10116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>
              <a:extLst>
                <a:ext uri="{FF2B5EF4-FFF2-40B4-BE49-F238E27FC236}">
                  <a16:creationId xmlns:a16="http://schemas.microsoft.com/office/drawing/2014/main" id="{265DC7E6-4E3B-26C0-6083-CAC2FB1B0F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841" y="5080369"/>
              <a:ext cx="2019938" cy="10116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9938065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3024383624" val="H08aWFt3alEkDywMCCIeUWtlWlxGGXdPbQAVVghPVk9QaX5HYEw1Sl5xVEV/dk5cRgV3T20ARA=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37382E2E28130A36" val="H08aWFt3alEkDywMCCIeUWtlWlxGGXdPaAILWlZZQFgNZXxGfUB6XEhlG1FrcUBGSlxjWXtaG05XXRE=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37282F2E2808083B092F062D36" val="H08aWFt3alEkDywMCCIeUWtlWlxGGXdPbQAVVghPVk9QaX5HYEw1Sl5xVEV/dk5cRgV3T20ARA==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342C2B3F2F120B31093C" val="H08aWFt3alEkDywMCCIeUWtlWlxGGXdPbAQIWlNYXk1NZSpRdl1wWEpwWl9zMFpKVVltW2oAFVYMT1ZJU2lyDg==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2722222E2409122C0E210631" val="H08aWFt3alE4THhZV3ZCRGdrWhxGV2BBdRBOVl5bVE5NZS5Rdl17Xhk=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2222232E2F081236" val="H08aWFt3alEkDywMCCIeUWtlWlxGGXdPbAMPWlVbWExNZSpRdltzRl1yW0Vla1oHRldjTWAcCUBWXkBYCWV8QH5Ae1hVdhE="/>
</p:tagLst>
</file>

<file path=ppt/theme/theme1.xml><?xml version="1.0" encoding="utf-8"?>
<a:theme xmlns:a="http://schemas.openxmlformats.org/drawingml/2006/main" name="1_Office Theme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Custom 1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008C9E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075EBD"/>
      </a:hlink>
      <a:folHlink>
        <a:srgbClr val="9F6715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9_Office Theme">
  <a:themeElements>
    <a:clrScheme name="Custom 1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008C9E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075EBD"/>
      </a:hlink>
      <a:folHlink>
        <a:srgbClr val="9F6715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5_Office Theme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7_Office Theme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6_Office Theme">
  <a:themeElements>
    <a:clrScheme name="Custom 1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008C9E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075EBD"/>
      </a:hlink>
      <a:folHlink>
        <a:srgbClr val="9F6715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64A8AB3CA8A94E9CC94B93DCDE1191" ma:contentTypeVersion="19" ma:contentTypeDescription="Create a new document." ma:contentTypeScope="" ma:versionID="7aa250df952a61d90b82d4340116a743">
  <xsd:schema xmlns:xsd="http://www.w3.org/2001/XMLSchema" xmlns:xs="http://www.w3.org/2001/XMLSchema" xmlns:p="http://schemas.microsoft.com/office/2006/metadata/properties" xmlns:ns2="02a71e5d-8154-400a-9c96-4167b8d74148" xmlns:ns3="18a16051-628b-441d-8793-adefd4cefed0" targetNamespace="http://schemas.microsoft.com/office/2006/metadata/properties" ma:root="true" ma:fieldsID="c19ca5f1e3b0fa3ec533ca3b8cd4e7b0" ns2:_="" ns3:_="">
    <xsd:import namespace="02a71e5d-8154-400a-9c96-4167b8d74148"/>
    <xsd:import namespace="18a16051-628b-441d-8793-adefd4cefed0"/>
    <xsd:element name="properties">
      <xsd:complexType>
        <xsd:sequence>
          <xsd:element name="documentManagement">
            <xsd:complexType>
              <xsd:all>
                <xsd:element ref="ns2:Document_x0020_Type"/>
                <xsd:element ref="ns3:SharedWithUsers" minOccurs="0"/>
                <xsd:element ref="ns3:SharedWithDetails" minOccurs="0"/>
                <xsd:element ref="ns2:MediaServiceMetadata" minOccurs="0"/>
                <xsd:element ref="ns2:MediaServiceFastMetadata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Video_x0020_Note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a71e5d-8154-400a-9c96-4167b8d74148" elementFormDefault="qualified">
    <xsd:import namespace="http://schemas.microsoft.com/office/2006/documentManagement/types"/>
    <xsd:import namespace="http://schemas.microsoft.com/office/infopath/2007/PartnerControls"/>
    <xsd:element name="Document_x0020_Type" ma:index="8" ma:displayName="Document Type" ma:default="Presentation" ma:format="Dropdown" ma:internalName="Document_x0020_Type">
      <xsd:simpleType>
        <xsd:restriction base="dms:Choice">
          <xsd:enumeration value="Presentation"/>
          <xsd:enumeration value="Asset"/>
        </xsd:restriction>
      </xsd:simple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Video_x0020_Notes" ma:index="20" nillable="true" ma:displayName="Video Notes" ma:internalName="Video_x0020_Notes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2d92149-6827-4909-95d4-d36dabe1d4a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a16051-628b-441d-8793-adefd4cefed0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727663-23bd-4e00-8172-0abb66b7bca2}" ma:internalName="TaxCatchAll" ma:showField="CatchAllData" ma:web="18a16051-628b-441d-8793-adefd4cefed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8a16051-628b-441d-8793-adefd4cefed0">
      <UserInfo>
        <DisplayName/>
        <AccountId xsi:nil="true"/>
        <AccountType/>
      </UserInfo>
    </SharedWithUsers>
    <Document_x0020_Type xmlns="02a71e5d-8154-400a-9c96-4167b8d74148">Presentation</Document_x0020_Type>
    <lcf76f155ced4ddcb4097134ff3c332f xmlns="02a71e5d-8154-400a-9c96-4167b8d74148">
      <Terms xmlns="http://schemas.microsoft.com/office/infopath/2007/PartnerControls"/>
    </lcf76f155ced4ddcb4097134ff3c332f>
    <TaxCatchAll xmlns="18a16051-628b-441d-8793-adefd4cefed0" xsi:nil="true"/>
    <Video_x0020_Notes xmlns="02a71e5d-8154-400a-9c96-4167b8d74148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3B1452D-0F9C-4C4F-84F2-B7A9E70531BD}">
  <ds:schemaRefs>
    <ds:schemaRef ds:uri="02a71e5d-8154-400a-9c96-4167b8d74148"/>
    <ds:schemaRef ds:uri="18a16051-628b-441d-8793-adefd4cefed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DDBBED1-398D-49C5-975D-62E8CD9736B3}">
  <ds:schemaRefs>
    <ds:schemaRef ds:uri="02a71e5d-8154-400a-9c96-4167b8d74148"/>
    <ds:schemaRef ds:uri="18a16051-628b-441d-8793-adefd4cefed0"/>
    <ds:schemaRef ds:uri="32582ccb-864d-41d9-97bb-5dbe1e39f20a"/>
    <ds:schemaRef ds:uri="e407bd2e-5bf2-4cdc-96c4-697d15697eb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BB49148-1842-4E2E-A3DF-52260D0BA46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3204</TotalTime>
  <Words>452</Words>
  <Application>Microsoft Office PowerPoint</Application>
  <PresentationFormat>Widescreen</PresentationFormat>
  <Paragraphs>110</Paragraphs>
  <Slides>12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Aptos</vt:lpstr>
      <vt:lpstr>Arial</vt:lpstr>
      <vt:lpstr>Calibri</vt:lpstr>
      <vt:lpstr>Calibri Light</vt:lpstr>
      <vt:lpstr>Roboto Thin</vt:lpstr>
      <vt:lpstr>Tw Cen MT</vt:lpstr>
      <vt:lpstr>1_Office Theme</vt:lpstr>
      <vt:lpstr>2_Office Theme</vt:lpstr>
      <vt:lpstr>3_Office Theme</vt:lpstr>
      <vt:lpstr>19_Office Theme</vt:lpstr>
      <vt:lpstr>15_Office Theme</vt:lpstr>
      <vt:lpstr>17_Office Theme</vt:lpstr>
      <vt:lpstr>16_Office Theme</vt:lpstr>
      <vt:lpstr>PowerPoint Presentation</vt:lpstr>
      <vt:lpstr>PowerPoint Presentation</vt:lpstr>
      <vt:lpstr>The New “Currency” of Datacenter Performance</vt:lpstr>
      <vt:lpstr>Powerful and Efficient AI Infrastructure</vt:lpstr>
      <vt:lpstr>Powerful and Efficient AI Infrastructure</vt:lpstr>
      <vt:lpstr>Powerful and Efficient AI Infrastructure</vt:lpstr>
      <vt:lpstr>Liqid Customer Use Cases</vt:lpstr>
      <vt:lpstr>Superior Performance with Reduced Power</vt:lpstr>
      <vt:lpstr>Revolutionizing AI Efficiency</vt:lpstr>
      <vt:lpstr>Power Savings via GPU Composability</vt:lpstr>
      <vt:lpstr>Versatile GPU Solutions: Flexibility and High-Density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Jeffrey Janusheske</dc:creator>
  <cp:keywords/>
  <dc:description/>
  <cp:lastModifiedBy>Mike Richards</cp:lastModifiedBy>
  <cp:revision>73</cp:revision>
  <dcterms:created xsi:type="dcterms:W3CDTF">2020-02-21T19:11:13Z</dcterms:created>
  <dcterms:modified xsi:type="dcterms:W3CDTF">2025-01-31T14:47:31Z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mplianceAssetId">
    <vt:lpwstr/>
  </property>
  <property fmtid="{D5CDD505-2E9C-101B-9397-08002B2CF9AE}" pid="3" name="MediaServiceImageTags">
    <vt:lpwstr/>
  </property>
  <property fmtid="{D5CDD505-2E9C-101B-9397-08002B2CF9AE}" pid="4" name="ContentTypeId">
    <vt:lpwstr>0x0101005664A8AB3CA8A94E9CC94B93DCDE1191</vt:lpwstr>
  </property>
</Properties>
</file>